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10287000" cx="18288000"/>
  <p:notesSz cx="6858000" cy="9144000"/>
  <p:embeddedFontLst>
    <p:embeddedFont>
      <p:font typeface="Poppins"/>
      <p:regular r:id="rId21"/>
      <p:bold r:id="rId22"/>
      <p:italic r:id="rId23"/>
      <p:boldItalic r:id="rId24"/>
    </p:embeddedFont>
    <p:embeddedFont>
      <p:font typeface="Open Sans"/>
      <p:bold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GoogleSlidesCustomDataVersion2">
      <go:slidesCustomData xmlns:go="http://customooxmlschemas.google.com/" r:id="rId27" roundtripDataSignature="AMtx7mhpanyaEtnloyJk+sFLuMpQzeO+v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Poppins-bold.fntdata"/><Relationship Id="rId21" Type="http://schemas.openxmlformats.org/officeDocument/2006/relationships/font" Target="fonts/Poppins-regular.fntdata"/><Relationship Id="rId24" Type="http://schemas.openxmlformats.org/officeDocument/2006/relationships/font" Target="fonts/Poppins-boldItalic.fntdata"/><Relationship Id="rId23" Type="http://schemas.openxmlformats.org/officeDocument/2006/relationships/font" Target="fonts/Poppins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OpenSans-boldItalic.fntdata"/><Relationship Id="rId25" Type="http://schemas.openxmlformats.org/officeDocument/2006/relationships/font" Target="fonts/OpenSans-bold.fntdata"/><Relationship Id="rId27" Type="http://customschemas.google.com/relationships/presentationmetadata" Target="meta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36719cc77ba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g36719cc77ba_0_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1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1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6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2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7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7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2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8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8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1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9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1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0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20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2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2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2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1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21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2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2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22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22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22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22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2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2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4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4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24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2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2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5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5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5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2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6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Relationship Id="rId4" Type="http://schemas.openxmlformats.org/officeDocument/2006/relationships/image" Target="../media/image11.png"/><Relationship Id="rId5" Type="http://schemas.openxmlformats.org/officeDocument/2006/relationships/image" Target="../media/image1.png"/><Relationship Id="rId6" Type="http://schemas.openxmlformats.org/officeDocument/2006/relationships/image" Target="../media/image13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1.png"/><Relationship Id="rId4" Type="http://schemas.openxmlformats.org/officeDocument/2006/relationships/image" Target="../media/image13.jpg"/><Relationship Id="rId5" Type="http://schemas.openxmlformats.org/officeDocument/2006/relationships/image" Target="../media/image27.png"/><Relationship Id="rId6" Type="http://schemas.openxmlformats.org/officeDocument/2006/relationships/image" Target="../media/image2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7.png"/><Relationship Id="rId4" Type="http://schemas.openxmlformats.org/officeDocument/2006/relationships/hyperlink" Target="http://drive.google.com/file/d/1-xCI986MwcshWFlyvVAd8RIvVPm5KwFp/view" TargetMode="External"/><Relationship Id="rId5" Type="http://schemas.openxmlformats.org/officeDocument/2006/relationships/image" Target="../media/image19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7.png"/><Relationship Id="rId4" Type="http://schemas.openxmlformats.org/officeDocument/2006/relationships/hyperlink" Target="http://drive.google.com/file/d/1UsKWKM2IMrDCTWrn06kxhI0_LRTrbgnK/view" TargetMode="External"/><Relationship Id="rId5" Type="http://schemas.openxmlformats.org/officeDocument/2006/relationships/image" Target="../media/image22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Relationship Id="rId4" Type="http://schemas.openxmlformats.org/officeDocument/2006/relationships/image" Target="../media/image13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Relationship Id="rId4" Type="http://schemas.openxmlformats.org/officeDocument/2006/relationships/image" Target="../media/image13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7.png"/><Relationship Id="rId4" Type="http://schemas.openxmlformats.org/officeDocument/2006/relationships/image" Target="../media/image25.jpg"/><Relationship Id="rId5" Type="http://schemas.openxmlformats.org/officeDocument/2006/relationships/image" Target="../media/image13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Relationship Id="rId4" Type="http://schemas.openxmlformats.org/officeDocument/2006/relationships/image" Target="../media/image8.png"/><Relationship Id="rId5" Type="http://schemas.openxmlformats.org/officeDocument/2006/relationships/image" Target="../media/image15.png"/><Relationship Id="rId6" Type="http://schemas.openxmlformats.org/officeDocument/2006/relationships/image" Target="../media/image10.png"/><Relationship Id="rId7" Type="http://schemas.openxmlformats.org/officeDocument/2006/relationships/image" Target="../media/image13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7.png"/><Relationship Id="rId4" Type="http://schemas.openxmlformats.org/officeDocument/2006/relationships/image" Target="../media/image13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Relationship Id="rId4" Type="http://schemas.openxmlformats.org/officeDocument/2006/relationships/image" Target="../media/image4.png"/><Relationship Id="rId5" Type="http://schemas.openxmlformats.org/officeDocument/2006/relationships/image" Target="../media/image13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13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13.jpg"/><Relationship Id="rId5" Type="http://schemas.openxmlformats.org/officeDocument/2006/relationships/image" Target="../media/image2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7.png"/><Relationship Id="rId4" Type="http://schemas.openxmlformats.org/officeDocument/2006/relationships/image" Target="../media/image23.png"/><Relationship Id="rId5" Type="http://schemas.openxmlformats.org/officeDocument/2006/relationships/image" Target="../media/image16.png"/><Relationship Id="rId6" Type="http://schemas.openxmlformats.org/officeDocument/2006/relationships/image" Target="../media/image24.png"/><Relationship Id="rId7" Type="http://schemas.openxmlformats.org/officeDocument/2006/relationships/image" Target="../media/image12.png"/><Relationship Id="rId8" Type="http://schemas.openxmlformats.org/officeDocument/2006/relationships/image" Target="../media/image13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Relationship Id="rId4" Type="http://schemas.openxmlformats.org/officeDocument/2006/relationships/image" Target="../media/image13.jpg"/><Relationship Id="rId5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/>
          <p:nvPr/>
        </p:nvSpPr>
        <p:spPr>
          <a:xfrm>
            <a:off x="0" y="3904848"/>
            <a:ext cx="5579065" cy="6382152"/>
          </a:xfrm>
          <a:custGeom>
            <a:rect b="b" l="l" r="r" t="t"/>
            <a:pathLst>
              <a:path extrusionOk="0" h="6382152" w="5579065">
                <a:moveTo>
                  <a:pt x="0" y="0"/>
                </a:moveTo>
                <a:lnTo>
                  <a:pt x="5579065" y="0"/>
                </a:lnTo>
                <a:lnTo>
                  <a:pt x="5579065" y="6382152"/>
                </a:lnTo>
                <a:lnTo>
                  <a:pt x="0" y="638215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5" name="Google Shape;85;p1"/>
          <p:cNvSpPr txBox="1"/>
          <p:nvPr/>
        </p:nvSpPr>
        <p:spPr>
          <a:xfrm>
            <a:off x="4984417" y="1404408"/>
            <a:ext cx="8319166" cy="4838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699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Proyecto</a:t>
            </a:r>
            <a:endParaRPr/>
          </a:p>
        </p:txBody>
      </p:sp>
      <p:sp>
        <p:nvSpPr>
          <p:cNvPr id="86" name="Google Shape;86;p1"/>
          <p:cNvSpPr/>
          <p:nvPr/>
        </p:nvSpPr>
        <p:spPr>
          <a:xfrm rot="10800000">
            <a:off x="12708935" y="0"/>
            <a:ext cx="5579065" cy="6382152"/>
          </a:xfrm>
          <a:custGeom>
            <a:rect b="b" l="l" r="r" t="t"/>
            <a:pathLst>
              <a:path extrusionOk="0" h="6382152" w="5579065">
                <a:moveTo>
                  <a:pt x="5579065" y="6382152"/>
                </a:moveTo>
                <a:lnTo>
                  <a:pt x="0" y="6382152"/>
                </a:lnTo>
                <a:lnTo>
                  <a:pt x="0" y="0"/>
                </a:lnTo>
                <a:lnTo>
                  <a:pt x="5579065" y="0"/>
                </a:lnTo>
                <a:lnTo>
                  <a:pt x="5579065" y="6382152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7" name="Google Shape;87;p1"/>
          <p:cNvSpPr/>
          <p:nvPr/>
        </p:nvSpPr>
        <p:spPr>
          <a:xfrm rot="5400000">
            <a:off x="-301030" y="301030"/>
            <a:ext cx="7768508" cy="7166448"/>
          </a:xfrm>
          <a:custGeom>
            <a:rect b="b" l="l" r="r" t="t"/>
            <a:pathLst>
              <a:path extrusionOk="0" h="7166448" w="7768508">
                <a:moveTo>
                  <a:pt x="0" y="0"/>
                </a:moveTo>
                <a:lnTo>
                  <a:pt x="7768508" y="0"/>
                </a:lnTo>
                <a:lnTo>
                  <a:pt x="7768508" y="7166448"/>
                </a:lnTo>
                <a:lnTo>
                  <a:pt x="0" y="716644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8" name="Google Shape;88;p1"/>
          <p:cNvSpPr/>
          <p:nvPr/>
        </p:nvSpPr>
        <p:spPr>
          <a:xfrm rot="-5400000">
            <a:off x="10820522" y="2819522"/>
            <a:ext cx="7768508" cy="7166448"/>
          </a:xfrm>
          <a:custGeom>
            <a:rect b="b" l="l" r="r" t="t"/>
            <a:pathLst>
              <a:path extrusionOk="0" h="7166448" w="7768508">
                <a:moveTo>
                  <a:pt x="7768508" y="7166448"/>
                </a:moveTo>
                <a:lnTo>
                  <a:pt x="0" y="7166448"/>
                </a:lnTo>
                <a:lnTo>
                  <a:pt x="0" y="0"/>
                </a:lnTo>
                <a:lnTo>
                  <a:pt x="7768508" y="0"/>
                </a:lnTo>
                <a:lnTo>
                  <a:pt x="7768508" y="7166448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9" name="Google Shape;89;p1"/>
          <p:cNvSpPr/>
          <p:nvPr/>
        </p:nvSpPr>
        <p:spPr>
          <a:xfrm>
            <a:off x="7166448" y="10921"/>
            <a:ext cx="4071116" cy="1017779"/>
          </a:xfrm>
          <a:custGeom>
            <a:rect b="b" l="l" r="r" t="t"/>
            <a:pathLst>
              <a:path extrusionOk="0" h="1017779" w="4071116">
                <a:moveTo>
                  <a:pt x="0" y="0"/>
                </a:moveTo>
                <a:lnTo>
                  <a:pt x="4071116" y="0"/>
                </a:lnTo>
                <a:lnTo>
                  <a:pt x="4071116" y="1017779"/>
                </a:lnTo>
                <a:lnTo>
                  <a:pt x="0" y="101777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0" name="Google Shape;90;p1"/>
          <p:cNvSpPr txBox="1"/>
          <p:nvPr/>
        </p:nvSpPr>
        <p:spPr>
          <a:xfrm>
            <a:off x="-691213" y="3063491"/>
            <a:ext cx="19670427" cy="25241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2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9999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“APRENDIENDO</a:t>
            </a:r>
            <a:endParaRPr/>
          </a:p>
          <a:p>
            <a:pPr indent="0" lvl="0" marL="0" marR="0" rtl="0" algn="ctr">
              <a:lnSpc>
                <a:spcPct val="92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9999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JUNTOS”</a:t>
            </a:r>
            <a:endParaRPr/>
          </a:p>
        </p:txBody>
      </p:sp>
      <p:sp>
        <p:nvSpPr>
          <p:cNvPr id="91" name="Google Shape;91;p1"/>
          <p:cNvSpPr txBox="1"/>
          <p:nvPr/>
        </p:nvSpPr>
        <p:spPr>
          <a:xfrm>
            <a:off x="4507701" y="6267852"/>
            <a:ext cx="9479521" cy="20180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799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PRESENTACIÓN FINAL</a:t>
            </a:r>
            <a:endParaRPr/>
          </a:p>
          <a:p>
            <a:pPr indent="0" lvl="0" marL="0" marR="0" rtl="0" algn="ctr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799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PORTAFOLIO DE TÍTULO</a:t>
            </a:r>
            <a:endParaRPr/>
          </a:p>
          <a:p>
            <a:pPr indent="0" lvl="0" marL="0" marR="0" rtl="0" algn="ctr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799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0"/>
          <p:cNvSpPr/>
          <p:nvPr/>
        </p:nvSpPr>
        <p:spPr>
          <a:xfrm>
            <a:off x="2426196" y="3523320"/>
            <a:ext cx="11301259" cy="4124960"/>
          </a:xfrm>
          <a:custGeom>
            <a:rect b="b" l="l" r="r" t="t"/>
            <a:pathLst>
              <a:path extrusionOk="0" h="4124960" w="11301259">
                <a:moveTo>
                  <a:pt x="0" y="0"/>
                </a:moveTo>
                <a:lnTo>
                  <a:pt x="11301258" y="0"/>
                </a:lnTo>
                <a:lnTo>
                  <a:pt x="11301258" y="4124960"/>
                </a:lnTo>
                <a:lnTo>
                  <a:pt x="0" y="41249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96" name="Google Shape;196;p10"/>
          <p:cNvSpPr txBox="1"/>
          <p:nvPr/>
        </p:nvSpPr>
        <p:spPr>
          <a:xfrm>
            <a:off x="1835740" y="1403798"/>
            <a:ext cx="14688477" cy="16196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299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399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Tecnologías utilizadas</a:t>
            </a:r>
            <a:endParaRPr/>
          </a:p>
          <a:p>
            <a:pPr indent="0" lvl="0" marL="0" marR="0" rtl="0" algn="ctr">
              <a:lnSpc>
                <a:spcPct val="9299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6399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97" name="Google Shape;197;p10"/>
          <p:cNvSpPr/>
          <p:nvPr/>
        </p:nvSpPr>
        <p:spPr>
          <a:xfrm>
            <a:off x="7166448" y="10921"/>
            <a:ext cx="4071116" cy="1017779"/>
          </a:xfrm>
          <a:custGeom>
            <a:rect b="b" l="l" r="r" t="t"/>
            <a:pathLst>
              <a:path extrusionOk="0" h="1017779" w="4071116">
                <a:moveTo>
                  <a:pt x="0" y="0"/>
                </a:moveTo>
                <a:lnTo>
                  <a:pt x="4071116" y="0"/>
                </a:lnTo>
                <a:lnTo>
                  <a:pt x="4071116" y="1017779"/>
                </a:lnTo>
                <a:lnTo>
                  <a:pt x="0" y="101777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98" name="Google Shape;198;p10"/>
          <p:cNvSpPr/>
          <p:nvPr/>
        </p:nvSpPr>
        <p:spPr>
          <a:xfrm>
            <a:off x="-270700" y="9097170"/>
            <a:ext cx="18676245" cy="1365623"/>
          </a:xfrm>
          <a:custGeom>
            <a:rect b="b" l="l" r="r" t="t"/>
            <a:pathLst>
              <a:path extrusionOk="0" h="5011459" w="18676245">
                <a:moveTo>
                  <a:pt x="0" y="0"/>
                </a:moveTo>
                <a:lnTo>
                  <a:pt x="18676245" y="0"/>
                </a:lnTo>
                <a:lnTo>
                  <a:pt x="18676245" y="5011460"/>
                </a:lnTo>
                <a:lnTo>
                  <a:pt x="0" y="50114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199" name="Google Shape;199;p1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869525" y="5473750"/>
            <a:ext cx="2067199" cy="2067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1"/>
          <p:cNvSpPr txBox="1"/>
          <p:nvPr/>
        </p:nvSpPr>
        <p:spPr>
          <a:xfrm>
            <a:off x="3204175" y="3171124"/>
            <a:ext cx="85575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11"/>
          <p:cNvSpPr txBox="1"/>
          <p:nvPr/>
        </p:nvSpPr>
        <p:spPr>
          <a:xfrm>
            <a:off x="3204175" y="1945100"/>
            <a:ext cx="11377200" cy="9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299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399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06" name="Google Shape;206;p11"/>
          <p:cNvSpPr/>
          <p:nvPr/>
        </p:nvSpPr>
        <p:spPr>
          <a:xfrm flipH="1" rot="5400000">
            <a:off x="-3975554" y="3720101"/>
            <a:ext cx="10592737" cy="2846798"/>
          </a:xfrm>
          <a:custGeom>
            <a:rect b="b" l="l" r="r" t="t"/>
            <a:pathLst>
              <a:path extrusionOk="0" h="2846798" w="10592737">
                <a:moveTo>
                  <a:pt x="0" y="2846798"/>
                </a:moveTo>
                <a:lnTo>
                  <a:pt x="10592737" y="2846798"/>
                </a:lnTo>
                <a:lnTo>
                  <a:pt x="10592737" y="0"/>
                </a:lnTo>
                <a:lnTo>
                  <a:pt x="0" y="0"/>
                </a:lnTo>
                <a:lnTo>
                  <a:pt x="0" y="2846798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07" name="Google Shape;207;p11"/>
          <p:cNvSpPr/>
          <p:nvPr/>
        </p:nvSpPr>
        <p:spPr>
          <a:xfrm rot="-5400000">
            <a:off x="11837296" y="3720101"/>
            <a:ext cx="10592737" cy="2846798"/>
          </a:xfrm>
          <a:custGeom>
            <a:rect b="b" l="l" r="r" t="t"/>
            <a:pathLst>
              <a:path extrusionOk="0" h="2846798" w="10592737">
                <a:moveTo>
                  <a:pt x="0" y="0"/>
                </a:moveTo>
                <a:lnTo>
                  <a:pt x="10592737" y="0"/>
                </a:lnTo>
                <a:lnTo>
                  <a:pt x="10592737" y="2846798"/>
                </a:lnTo>
                <a:lnTo>
                  <a:pt x="0" y="284679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08" name="Google Shape;208;p11"/>
          <p:cNvSpPr txBox="1"/>
          <p:nvPr/>
        </p:nvSpPr>
        <p:spPr>
          <a:xfrm>
            <a:off x="2011565" y="738098"/>
            <a:ext cx="14688600" cy="27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299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399">
                <a:latin typeface="Poppins"/>
                <a:ea typeface="Poppins"/>
                <a:cs typeface="Poppins"/>
                <a:sym typeface="Poppins"/>
              </a:rPr>
              <a:t>Demostración del resultado del proyecto</a:t>
            </a:r>
            <a:endParaRPr b="1" sz="6399"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ctr">
              <a:lnSpc>
                <a:spcPct val="9299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6399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09" name="Google Shape;209;p11" title="2025-06-16 17-18-03.mp4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93750" y="3006250"/>
            <a:ext cx="9749750" cy="6499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36719cc77ba_0_3"/>
          <p:cNvSpPr txBox="1"/>
          <p:nvPr/>
        </p:nvSpPr>
        <p:spPr>
          <a:xfrm>
            <a:off x="3204175" y="3171124"/>
            <a:ext cx="85575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g36719cc77ba_0_3"/>
          <p:cNvSpPr txBox="1"/>
          <p:nvPr/>
        </p:nvSpPr>
        <p:spPr>
          <a:xfrm>
            <a:off x="3204175" y="1945100"/>
            <a:ext cx="11377200" cy="9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299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399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16" name="Google Shape;216;g36719cc77ba_0_3"/>
          <p:cNvSpPr/>
          <p:nvPr/>
        </p:nvSpPr>
        <p:spPr>
          <a:xfrm flipH="1" rot="5400000">
            <a:off x="-3975554" y="3720101"/>
            <a:ext cx="10592737" cy="2846798"/>
          </a:xfrm>
          <a:custGeom>
            <a:rect b="b" l="l" r="r" t="t"/>
            <a:pathLst>
              <a:path extrusionOk="0" h="2846798" w="10592737">
                <a:moveTo>
                  <a:pt x="0" y="2846798"/>
                </a:moveTo>
                <a:lnTo>
                  <a:pt x="10592737" y="2846798"/>
                </a:lnTo>
                <a:lnTo>
                  <a:pt x="10592737" y="0"/>
                </a:lnTo>
                <a:lnTo>
                  <a:pt x="0" y="0"/>
                </a:lnTo>
                <a:lnTo>
                  <a:pt x="0" y="2846798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17" name="Google Shape;217;g36719cc77ba_0_3"/>
          <p:cNvSpPr/>
          <p:nvPr/>
        </p:nvSpPr>
        <p:spPr>
          <a:xfrm rot="-5400000">
            <a:off x="11837296" y="3720101"/>
            <a:ext cx="10592737" cy="2846798"/>
          </a:xfrm>
          <a:custGeom>
            <a:rect b="b" l="l" r="r" t="t"/>
            <a:pathLst>
              <a:path extrusionOk="0" h="2846798" w="10592737">
                <a:moveTo>
                  <a:pt x="0" y="0"/>
                </a:moveTo>
                <a:lnTo>
                  <a:pt x="10592737" y="0"/>
                </a:lnTo>
                <a:lnTo>
                  <a:pt x="10592737" y="2846798"/>
                </a:lnTo>
                <a:lnTo>
                  <a:pt x="0" y="284679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18" name="Google Shape;218;g36719cc77ba_0_3"/>
          <p:cNvSpPr txBox="1"/>
          <p:nvPr/>
        </p:nvSpPr>
        <p:spPr>
          <a:xfrm>
            <a:off x="2011565" y="738098"/>
            <a:ext cx="14688600" cy="27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299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399">
                <a:latin typeface="Poppins"/>
                <a:ea typeface="Poppins"/>
                <a:cs typeface="Poppins"/>
                <a:sym typeface="Poppins"/>
              </a:rPr>
              <a:t>Demostración del resultado del proyecto</a:t>
            </a:r>
            <a:endParaRPr b="1" sz="6399"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ctr">
              <a:lnSpc>
                <a:spcPct val="9299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6399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19" name="Google Shape;219;g36719cc77ba_0_3" title="PaginaWebAngular.mp4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320" y="2698550"/>
            <a:ext cx="12345523" cy="655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3"/>
          <p:cNvSpPr txBox="1"/>
          <p:nvPr/>
        </p:nvSpPr>
        <p:spPr>
          <a:xfrm>
            <a:off x="2696054" y="2303133"/>
            <a:ext cx="12864900" cy="18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299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399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Resultados </a:t>
            </a:r>
            <a:endParaRPr/>
          </a:p>
          <a:p>
            <a:pPr indent="0" lvl="0" marL="0" marR="0" rtl="0" algn="ctr">
              <a:lnSpc>
                <a:spcPct val="9299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6399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25" name="Google Shape;225;p13"/>
          <p:cNvSpPr txBox="1"/>
          <p:nvPr/>
        </p:nvSpPr>
        <p:spPr>
          <a:xfrm>
            <a:off x="759391" y="4357167"/>
            <a:ext cx="8727300" cy="344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02258" lvl="1" marL="604518" marR="0" rtl="0" algn="ctr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99"/>
              <a:buFont typeface="Arial"/>
              <a:buChar char="•"/>
            </a:pPr>
            <a:r>
              <a:rPr b="0" i="0" lang="en-US" sz="2799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Aplicación Web con inicio de sesión para el profesor</a:t>
            </a:r>
            <a:endParaRPr/>
          </a:p>
          <a:p>
            <a:pPr indent="-302258" lvl="1" marL="604518" marR="0" rtl="0" algn="ctr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99"/>
              <a:buFont typeface="Arial"/>
              <a:buChar char="•"/>
            </a:pPr>
            <a:r>
              <a:rPr b="0" i="0" lang="en-US" sz="2799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Gestión y monitoreo del progreso </a:t>
            </a:r>
            <a:endParaRPr/>
          </a:p>
          <a:p>
            <a:pPr indent="-302258" lvl="1" marL="604518" marR="0" rtl="0" algn="ctr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99"/>
              <a:buFont typeface="Arial"/>
              <a:buChar char="•"/>
            </a:pPr>
            <a:r>
              <a:rPr b="0" i="0" lang="en-US" sz="2799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Gestión de usuarios y cursos</a:t>
            </a:r>
            <a:endParaRPr/>
          </a:p>
          <a:p>
            <a:pPr indent="-302258" lvl="1" marL="604518" marR="0" rtl="0" algn="ctr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99"/>
              <a:buFont typeface="Arial"/>
              <a:buChar char="•"/>
            </a:pPr>
            <a:r>
              <a:rPr b="0" i="0" lang="en-US" sz="2799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Catálogo de los juegos educativos</a:t>
            </a:r>
            <a:endParaRPr/>
          </a:p>
          <a:p>
            <a:pPr indent="0" lvl="0" marL="0" marR="0" rtl="0" algn="ctr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99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26" name="Google Shape;226;p13"/>
          <p:cNvSpPr/>
          <p:nvPr/>
        </p:nvSpPr>
        <p:spPr>
          <a:xfrm flipH="1">
            <a:off x="8820441" y="7375762"/>
            <a:ext cx="11152862" cy="3275562"/>
          </a:xfrm>
          <a:custGeom>
            <a:rect b="b" l="l" r="r" t="t"/>
            <a:pathLst>
              <a:path extrusionOk="0" h="3275562" w="11152862">
                <a:moveTo>
                  <a:pt x="11152862" y="0"/>
                </a:moveTo>
                <a:lnTo>
                  <a:pt x="0" y="0"/>
                </a:lnTo>
                <a:lnTo>
                  <a:pt x="0" y="3275562"/>
                </a:lnTo>
                <a:lnTo>
                  <a:pt x="11152862" y="3275562"/>
                </a:lnTo>
                <a:lnTo>
                  <a:pt x="11152862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-214090"/>
            </a:stretch>
          </a:blipFill>
          <a:ln>
            <a:noFill/>
          </a:ln>
        </p:spPr>
      </p:sp>
      <p:sp>
        <p:nvSpPr>
          <p:cNvPr id="227" name="Google Shape;227;p13"/>
          <p:cNvSpPr txBox="1"/>
          <p:nvPr/>
        </p:nvSpPr>
        <p:spPr>
          <a:xfrm>
            <a:off x="9486732" y="4357167"/>
            <a:ext cx="8727300" cy="344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02258" lvl="1" marL="604518" marR="0" rtl="0" algn="ctr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99"/>
              <a:buFont typeface="Arial"/>
              <a:buChar char="•"/>
            </a:pPr>
            <a:r>
              <a:rPr b="0" i="0" lang="en-US" sz="2799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Aplicación Mobile con sesión diferenciada (profesor/alumno)</a:t>
            </a:r>
            <a:endParaRPr/>
          </a:p>
          <a:p>
            <a:pPr indent="-302258" lvl="1" marL="604518" marR="0" rtl="0" algn="ctr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99"/>
              <a:buFont typeface="Arial"/>
              <a:buChar char="•"/>
            </a:pPr>
            <a:r>
              <a:rPr b="0" i="0" lang="en-US" sz="2799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Múltiples Juegos disponibles</a:t>
            </a:r>
            <a:endParaRPr/>
          </a:p>
          <a:p>
            <a:pPr indent="-302258" lvl="1" marL="604518" marR="0" rtl="0" algn="ctr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99"/>
              <a:buFont typeface="Arial"/>
              <a:buChar char="•"/>
            </a:pPr>
            <a:r>
              <a:rPr b="0" i="0" lang="en-US" sz="2799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Visor y gestor IN APP</a:t>
            </a:r>
            <a:endParaRPr/>
          </a:p>
          <a:p>
            <a:pPr indent="-124522" lvl="1" marL="604518" marR="0" rtl="0" algn="ctr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99"/>
              <a:buFont typeface="Arial"/>
              <a:buNone/>
            </a:pPr>
            <a:r>
              <a:t/>
            </a:r>
            <a:endParaRPr b="0" i="0" sz="2799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ctr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99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28" name="Google Shape;228;p13"/>
          <p:cNvSpPr/>
          <p:nvPr/>
        </p:nvSpPr>
        <p:spPr>
          <a:xfrm flipH="1" rot="10800000">
            <a:off x="-4907496" y="-743829"/>
            <a:ext cx="11152862" cy="3275562"/>
          </a:xfrm>
          <a:custGeom>
            <a:rect b="b" l="l" r="r" t="t"/>
            <a:pathLst>
              <a:path extrusionOk="0" h="3275562" w="11152862">
                <a:moveTo>
                  <a:pt x="0" y="3275562"/>
                </a:moveTo>
                <a:lnTo>
                  <a:pt x="11152862" y="3275562"/>
                </a:lnTo>
                <a:lnTo>
                  <a:pt x="11152862" y="0"/>
                </a:lnTo>
                <a:lnTo>
                  <a:pt x="0" y="0"/>
                </a:lnTo>
                <a:lnTo>
                  <a:pt x="0" y="3275562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-214080"/>
            </a:stretch>
          </a:blipFill>
          <a:ln>
            <a:noFill/>
          </a:ln>
        </p:spPr>
      </p:sp>
      <p:sp>
        <p:nvSpPr>
          <p:cNvPr id="229" name="Google Shape;229;p13"/>
          <p:cNvSpPr/>
          <p:nvPr/>
        </p:nvSpPr>
        <p:spPr>
          <a:xfrm>
            <a:off x="7166448" y="10921"/>
            <a:ext cx="4071116" cy="1017779"/>
          </a:xfrm>
          <a:custGeom>
            <a:rect b="b" l="l" r="r" t="t"/>
            <a:pathLst>
              <a:path extrusionOk="0" h="1017779" w="4071116">
                <a:moveTo>
                  <a:pt x="0" y="0"/>
                </a:moveTo>
                <a:lnTo>
                  <a:pt x="4071116" y="0"/>
                </a:lnTo>
                <a:lnTo>
                  <a:pt x="4071116" y="1017779"/>
                </a:lnTo>
                <a:lnTo>
                  <a:pt x="0" y="101777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4"/>
          <p:cNvSpPr txBox="1"/>
          <p:nvPr/>
        </p:nvSpPr>
        <p:spPr>
          <a:xfrm>
            <a:off x="2711554" y="1791508"/>
            <a:ext cx="12864900" cy="27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299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399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Obstáculos presentados durante el desarrollo</a:t>
            </a:r>
            <a:endParaRPr/>
          </a:p>
          <a:p>
            <a:pPr indent="0" lvl="0" marL="0" marR="0" rtl="0" algn="ctr">
              <a:lnSpc>
                <a:spcPct val="9299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6399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35" name="Google Shape;235;p14"/>
          <p:cNvSpPr txBox="1"/>
          <p:nvPr/>
        </p:nvSpPr>
        <p:spPr>
          <a:xfrm>
            <a:off x="533402" y="5051700"/>
            <a:ext cx="10782600" cy="22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02258" lvl="1" marL="604518" marR="0" rtl="0" algn="l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99"/>
              <a:buFont typeface="Arial"/>
              <a:buChar char="•"/>
            </a:pPr>
            <a:r>
              <a:rPr b="0" i="0" lang="en-US" sz="2799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Proyecto demasiado extenso</a:t>
            </a:r>
            <a:endParaRPr/>
          </a:p>
          <a:p>
            <a:pPr indent="-302258" lvl="1" marL="604518" marR="0" rtl="0" algn="l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99"/>
              <a:buFont typeface="Arial"/>
              <a:buChar char="•"/>
            </a:pPr>
            <a:r>
              <a:rPr b="0" i="0" lang="en-US" sz="2799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Extenso catalogo de Tecnologias</a:t>
            </a:r>
            <a:endParaRPr/>
          </a:p>
          <a:p>
            <a:pPr indent="-302258" lvl="1" marL="604517" marR="0" rtl="0" algn="l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99"/>
              <a:buFont typeface="Arial"/>
              <a:buChar char="•"/>
            </a:pPr>
            <a:r>
              <a:rPr b="0" i="0" lang="en-US" sz="2799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Carga académica</a:t>
            </a:r>
            <a:endParaRPr/>
          </a:p>
          <a:p>
            <a:pPr indent="0" lvl="0" marL="0" marR="0" rtl="0" algn="l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99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36" name="Google Shape;236;p14"/>
          <p:cNvSpPr/>
          <p:nvPr/>
        </p:nvSpPr>
        <p:spPr>
          <a:xfrm flipH="1">
            <a:off x="8820441" y="7375762"/>
            <a:ext cx="11152862" cy="3275562"/>
          </a:xfrm>
          <a:custGeom>
            <a:rect b="b" l="l" r="r" t="t"/>
            <a:pathLst>
              <a:path extrusionOk="0" h="3275562" w="11152862">
                <a:moveTo>
                  <a:pt x="11152862" y="0"/>
                </a:moveTo>
                <a:lnTo>
                  <a:pt x="0" y="0"/>
                </a:lnTo>
                <a:lnTo>
                  <a:pt x="0" y="3275562"/>
                </a:lnTo>
                <a:lnTo>
                  <a:pt x="11152862" y="3275562"/>
                </a:lnTo>
                <a:lnTo>
                  <a:pt x="11152862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-214090"/>
            </a:stretch>
          </a:blipFill>
          <a:ln>
            <a:noFill/>
          </a:ln>
        </p:spPr>
      </p:sp>
      <p:sp>
        <p:nvSpPr>
          <p:cNvPr id="237" name="Google Shape;237;p14"/>
          <p:cNvSpPr/>
          <p:nvPr/>
        </p:nvSpPr>
        <p:spPr>
          <a:xfrm>
            <a:off x="7166448" y="10921"/>
            <a:ext cx="4071116" cy="1017779"/>
          </a:xfrm>
          <a:custGeom>
            <a:rect b="b" l="l" r="r" t="t"/>
            <a:pathLst>
              <a:path extrusionOk="0" h="1017779" w="4071116">
                <a:moveTo>
                  <a:pt x="0" y="0"/>
                </a:moveTo>
                <a:lnTo>
                  <a:pt x="4071116" y="0"/>
                </a:lnTo>
                <a:lnTo>
                  <a:pt x="4071116" y="1017779"/>
                </a:lnTo>
                <a:lnTo>
                  <a:pt x="0" y="101777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38" name="Google Shape;238;p14"/>
          <p:cNvSpPr/>
          <p:nvPr/>
        </p:nvSpPr>
        <p:spPr>
          <a:xfrm flipH="1" rot="10800000">
            <a:off x="-4907496" y="-743829"/>
            <a:ext cx="11152862" cy="3275562"/>
          </a:xfrm>
          <a:custGeom>
            <a:rect b="b" l="l" r="r" t="t"/>
            <a:pathLst>
              <a:path extrusionOk="0" h="3275562" w="11152862">
                <a:moveTo>
                  <a:pt x="0" y="3275562"/>
                </a:moveTo>
                <a:lnTo>
                  <a:pt x="11152862" y="3275562"/>
                </a:lnTo>
                <a:lnTo>
                  <a:pt x="11152862" y="0"/>
                </a:lnTo>
                <a:lnTo>
                  <a:pt x="0" y="0"/>
                </a:lnTo>
                <a:lnTo>
                  <a:pt x="0" y="3275562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-214080"/>
            </a:stretch>
          </a:blipFill>
          <a:ln>
            <a:noFill/>
          </a:ln>
        </p:spPr>
      </p:sp>
      <p:sp>
        <p:nvSpPr>
          <p:cNvPr id="239" name="Google Shape;239;p14"/>
          <p:cNvSpPr txBox="1"/>
          <p:nvPr/>
        </p:nvSpPr>
        <p:spPr>
          <a:xfrm>
            <a:off x="6972002" y="5059150"/>
            <a:ext cx="10782600" cy="22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02258" lvl="1" marL="604517" marR="0" rtl="0" algn="r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99"/>
              <a:buFont typeface="Arial"/>
              <a:buChar char="•"/>
            </a:pPr>
            <a:r>
              <a:rPr lang="en-US" sz="2799">
                <a:latin typeface="Poppins"/>
                <a:ea typeface="Poppins"/>
                <a:cs typeface="Poppins"/>
                <a:sym typeface="Poppins"/>
              </a:rPr>
              <a:t>Acotación de Alcance</a:t>
            </a:r>
            <a:endParaRPr/>
          </a:p>
          <a:p>
            <a:pPr indent="-302258" lvl="1" marL="604517" marR="0" rtl="0" algn="r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99"/>
              <a:buFont typeface="Arial"/>
              <a:buChar char="•"/>
            </a:pPr>
            <a:r>
              <a:rPr lang="en-US" sz="2799">
                <a:latin typeface="Poppins"/>
                <a:ea typeface="Poppins"/>
                <a:cs typeface="Poppins"/>
                <a:sym typeface="Poppins"/>
              </a:rPr>
              <a:t>Reducción de </a:t>
            </a:r>
            <a:r>
              <a:rPr lang="en-US" sz="2799">
                <a:latin typeface="Poppins"/>
                <a:ea typeface="Poppins"/>
                <a:cs typeface="Poppins"/>
                <a:sym typeface="Poppins"/>
              </a:rPr>
              <a:t>Tecnologías</a:t>
            </a:r>
            <a:endParaRPr/>
          </a:p>
          <a:p>
            <a:pPr indent="-302258" lvl="1" marL="604517" marR="0" rtl="0" algn="r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99"/>
              <a:buFont typeface="Arial"/>
              <a:buChar char="•"/>
            </a:pPr>
            <a:r>
              <a:rPr lang="en-US" sz="2799">
                <a:latin typeface="Poppins"/>
                <a:ea typeface="Poppins"/>
                <a:cs typeface="Poppins"/>
                <a:sym typeface="Poppins"/>
              </a:rPr>
              <a:t>Planificación de tiempos y desarrollo</a:t>
            </a:r>
            <a:endParaRPr/>
          </a:p>
          <a:p>
            <a:pPr indent="0" lvl="0" marL="0" marR="0" rtl="0" algn="r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99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240" name="Google Shape;240;p14"/>
          <p:cNvCxnSpPr/>
          <p:nvPr/>
        </p:nvCxnSpPr>
        <p:spPr>
          <a:xfrm flipH="1" rot="10800000">
            <a:off x="8194799" y="5722701"/>
            <a:ext cx="1363500" cy="18000"/>
          </a:xfrm>
          <a:prstGeom prst="straightConnector1">
            <a:avLst/>
          </a:prstGeom>
          <a:noFill/>
          <a:ln cap="flat" cmpd="sng" w="152400">
            <a:solidFill>
              <a:srgbClr val="000000"/>
            </a:solidFill>
            <a:prstDash val="solid"/>
            <a:round/>
            <a:headEnd len="med" w="med" type="stealth"/>
            <a:tailEnd len="med" w="med" type="stealth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5"/>
          <p:cNvSpPr txBox="1"/>
          <p:nvPr/>
        </p:nvSpPr>
        <p:spPr>
          <a:xfrm>
            <a:off x="4075302" y="4240563"/>
            <a:ext cx="10137397" cy="27169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8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399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PREGUNTAS DE LA COMISIÓN</a:t>
            </a:r>
            <a:endParaRPr/>
          </a:p>
          <a:p>
            <a:pPr indent="0" lvl="0" marL="0" marR="0" rtl="0" algn="ctr">
              <a:lnSpc>
                <a:spcPct val="108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6399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46" name="Google Shape;246;p15"/>
          <p:cNvSpPr/>
          <p:nvPr/>
        </p:nvSpPr>
        <p:spPr>
          <a:xfrm rot="-5400000">
            <a:off x="11837296" y="3720101"/>
            <a:ext cx="10592737" cy="2846798"/>
          </a:xfrm>
          <a:custGeom>
            <a:rect b="b" l="l" r="r" t="t"/>
            <a:pathLst>
              <a:path extrusionOk="0" h="2846798" w="10592737">
                <a:moveTo>
                  <a:pt x="0" y="0"/>
                </a:moveTo>
                <a:lnTo>
                  <a:pt x="10592737" y="0"/>
                </a:lnTo>
                <a:lnTo>
                  <a:pt x="10592737" y="2846798"/>
                </a:lnTo>
                <a:lnTo>
                  <a:pt x="0" y="284679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47" name="Google Shape;247;p15"/>
          <p:cNvSpPr/>
          <p:nvPr/>
        </p:nvSpPr>
        <p:spPr>
          <a:xfrm flipH="1" rot="5400000">
            <a:off x="-3975554" y="3720101"/>
            <a:ext cx="10592737" cy="2846798"/>
          </a:xfrm>
          <a:custGeom>
            <a:rect b="b" l="l" r="r" t="t"/>
            <a:pathLst>
              <a:path extrusionOk="0" h="2846798" w="10592737">
                <a:moveTo>
                  <a:pt x="0" y="2846798"/>
                </a:moveTo>
                <a:lnTo>
                  <a:pt x="10592737" y="2846798"/>
                </a:lnTo>
                <a:lnTo>
                  <a:pt x="10592737" y="0"/>
                </a:lnTo>
                <a:lnTo>
                  <a:pt x="0" y="0"/>
                </a:lnTo>
                <a:lnTo>
                  <a:pt x="0" y="2846798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descr="EscuelaIT Duoc UC - Escuela de Informática y Telecomunicaciones Duoc UC - Duoc  UC | LinkedIn" id="248" name="Google Shape;248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73302" y="188600"/>
            <a:ext cx="3141406" cy="785352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15"/>
          <p:cNvSpPr/>
          <p:nvPr/>
        </p:nvSpPr>
        <p:spPr>
          <a:xfrm>
            <a:off x="7166448" y="10921"/>
            <a:ext cx="4071116" cy="1017779"/>
          </a:xfrm>
          <a:custGeom>
            <a:rect b="b" l="l" r="r" t="t"/>
            <a:pathLst>
              <a:path extrusionOk="0" h="1017779" w="4071116">
                <a:moveTo>
                  <a:pt x="0" y="0"/>
                </a:moveTo>
                <a:lnTo>
                  <a:pt x="4071116" y="0"/>
                </a:lnTo>
                <a:lnTo>
                  <a:pt x="4071116" y="1017779"/>
                </a:lnTo>
                <a:lnTo>
                  <a:pt x="0" y="101777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"/>
          <p:cNvSpPr/>
          <p:nvPr/>
        </p:nvSpPr>
        <p:spPr>
          <a:xfrm rot="5400000">
            <a:off x="-6186614" y="2390211"/>
            <a:ext cx="13516228" cy="3969675"/>
          </a:xfrm>
          <a:custGeom>
            <a:rect b="b" l="l" r="r" t="t"/>
            <a:pathLst>
              <a:path extrusionOk="0" h="3969675" w="13516228">
                <a:moveTo>
                  <a:pt x="0" y="0"/>
                </a:moveTo>
                <a:lnTo>
                  <a:pt x="13516228" y="0"/>
                </a:lnTo>
                <a:lnTo>
                  <a:pt x="13516228" y="3969675"/>
                </a:lnTo>
                <a:lnTo>
                  <a:pt x="0" y="396967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-214090"/>
            </a:stretch>
          </a:blipFill>
          <a:ln>
            <a:noFill/>
          </a:ln>
        </p:spPr>
      </p:sp>
      <p:sp>
        <p:nvSpPr>
          <p:cNvPr id="97" name="Google Shape;97;p2"/>
          <p:cNvSpPr/>
          <p:nvPr/>
        </p:nvSpPr>
        <p:spPr>
          <a:xfrm rot="-5400000">
            <a:off x="10214229" y="2390211"/>
            <a:ext cx="13516228" cy="3969675"/>
          </a:xfrm>
          <a:custGeom>
            <a:rect b="b" l="l" r="r" t="t"/>
            <a:pathLst>
              <a:path extrusionOk="0" h="3969675" w="13516228">
                <a:moveTo>
                  <a:pt x="13516229" y="3969675"/>
                </a:moveTo>
                <a:lnTo>
                  <a:pt x="0" y="3969675"/>
                </a:lnTo>
                <a:lnTo>
                  <a:pt x="0" y="0"/>
                </a:lnTo>
                <a:lnTo>
                  <a:pt x="13516229" y="0"/>
                </a:lnTo>
                <a:lnTo>
                  <a:pt x="13516229" y="3969675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-214090"/>
            </a:stretch>
          </a:blipFill>
          <a:ln>
            <a:noFill/>
          </a:ln>
        </p:spPr>
      </p:sp>
      <p:sp>
        <p:nvSpPr>
          <p:cNvPr id="98" name="Google Shape;98;p2"/>
          <p:cNvSpPr txBox="1"/>
          <p:nvPr/>
        </p:nvSpPr>
        <p:spPr>
          <a:xfrm>
            <a:off x="2059504" y="632773"/>
            <a:ext cx="14169000" cy="1517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3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INTEGRANTES DEL PROYECTO</a:t>
            </a:r>
            <a:endParaRPr b="1" i="0" sz="53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9" name="Google Shape;99;p2"/>
          <p:cNvSpPr/>
          <p:nvPr/>
        </p:nvSpPr>
        <p:spPr>
          <a:xfrm>
            <a:off x="4408132" y="3057161"/>
            <a:ext cx="3619621" cy="4849704"/>
          </a:xfrm>
          <a:custGeom>
            <a:rect b="b" l="l" r="r" t="t"/>
            <a:pathLst>
              <a:path extrusionOk="0" h="967522" w="722119">
                <a:moveTo>
                  <a:pt x="136918" y="0"/>
                </a:moveTo>
                <a:lnTo>
                  <a:pt x="585201" y="0"/>
                </a:lnTo>
                <a:cubicBezTo>
                  <a:pt x="621514" y="0"/>
                  <a:pt x="656339" y="14425"/>
                  <a:pt x="682016" y="40102"/>
                </a:cubicBezTo>
                <a:cubicBezTo>
                  <a:pt x="707693" y="65779"/>
                  <a:pt x="722119" y="100605"/>
                  <a:pt x="722119" y="136918"/>
                </a:cubicBezTo>
                <a:lnTo>
                  <a:pt x="722119" y="830605"/>
                </a:lnTo>
                <a:cubicBezTo>
                  <a:pt x="722119" y="866917"/>
                  <a:pt x="707693" y="901743"/>
                  <a:pt x="682016" y="927420"/>
                </a:cubicBezTo>
                <a:cubicBezTo>
                  <a:pt x="656339" y="953097"/>
                  <a:pt x="621514" y="967522"/>
                  <a:pt x="585201" y="967522"/>
                </a:cubicBezTo>
                <a:lnTo>
                  <a:pt x="136918" y="967522"/>
                </a:lnTo>
                <a:cubicBezTo>
                  <a:pt x="100605" y="967522"/>
                  <a:pt x="65779" y="953097"/>
                  <a:pt x="40102" y="927420"/>
                </a:cubicBezTo>
                <a:cubicBezTo>
                  <a:pt x="14425" y="901743"/>
                  <a:pt x="0" y="866917"/>
                  <a:pt x="0" y="830605"/>
                </a:cubicBezTo>
                <a:lnTo>
                  <a:pt x="0" y="136918"/>
                </a:lnTo>
                <a:cubicBezTo>
                  <a:pt x="0" y="100605"/>
                  <a:pt x="14425" y="65779"/>
                  <a:pt x="40102" y="40102"/>
                </a:cubicBezTo>
                <a:cubicBezTo>
                  <a:pt x="65779" y="14425"/>
                  <a:pt x="100605" y="0"/>
                  <a:pt x="136918" y="0"/>
                </a:cubicBez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-16990" r="-16990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2"/>
          <p:cNvSpPr/>
          <p:nvPr/>
        </p:nvSpPr>
        <p:spPr>
          <a:xfrm>
            <a:off x="10487406" y="3057161"/>
            <a:ext cx="3619621" cy="4849704"/>
          </a:xfrm>
          <a:custGeom>
            <a:rect b="b" l="l" r="r" t="t"/>
            <a:pathLst>
              <a:path extrusionOk="0" h="967522" w="722119">
                <a:moveTo>
                  <a:pt x="136918" y="0"/>
                </a:moveTo>
                <a:lnTo>
                  <a:pt x="585201" y="0"/>
                </a:lnTo>
                <a:cubicBezTo>
                  <a:pt x="621514" y="0"/>
                  <a:pt x="656339" y="14425"/>
                  <a:pt x="682016" y="40102"/>
                </a:cubicBezTo>
                <a:cubicBezTo>
                  <a:pt x="707693" y="65779"/>
                  <a:pt x="722119" y="100605"/>
                  <a:pt x="722119" y="136918"/>
                </a:cubicBezTo>
                <a:lnTo>
                  <a:pt x="722119" y="830605"/>
                </a:lnTo>
                <a:cubicBezTo>
                  <a:pt x="722119" y="866917"/>
                  <a:pt x="707693" y="901743"/>
                  <a:pt x="682016" y="927420"/>
                </a:cubicBezTo>
                <a:cubicBezTo>
                  <a:pt x="656339" y="953097"/>
                  <a:pt x="621514" y="967522"/>
                  <a:pt x="585201" y="967522"/>
                </a:cubicBezTo>
                <a:lnTo>
                  <a:pt x="136918" y="967522"/>
                </a:lnTo>
                <a:cubicBezTo>
                  <a:pt x="100605" y="967522"/>
                  <a:pt x="65779" y="953097"/>
                  <a:pt x="40102" y="927420"/>
                </a:cubicBezTo>
                <a:cubicBezTo>
                  <a:pt x="14425" y="901743"/>
                  <a:pt x="0" y="866917"/>
                  <a:pt x="0" y="830605"/>
                </a:cubicBezTo>
                <a:lnTo>
                  <a:pt x="0" y="136918"/>
                </a:lnTo>
                <a:cubicBezTo>
                  <a:pt x="0" y="100605"/>
                  <a:pt x="14425" y="65779"/>
                  <a:pt x="40102" y="40102"/>
                </a:cubicBezTo>
                <a:cubicBezTo>
                  <a:pt x="65779" y="14425"/>
                  <a:pt x="100605" y="0"/>
                  <a:pt x="136918" y="0"/>
                </a:cubicBez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-16990" r="-16990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2"/>
          <p:cNvSpPr txBox="1"/>
          <p:nvPr/>
        </p:nvSpPr>
        <p:spPr>
          <a:xfrm>
            <a:off x="4360658" y="8052984"/>
            <a:ext cx="3713700" cy="12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321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Alejandro Viveros</a:t>
            </a:r>
            <a:endParaRPr/>
          </a:p>
          <a:p>
            <a:pPr indent="0" lvl="0" marL="0" marR="0" rtl="0" algn="ctr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321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2" name="Google Shape;102;p2"/>
          <p:cNvSpPr txBox="1"/>
          <p:nvPr/>
        </p:nvSpPr>
        <p:spPr>
          <a:xfrm>
            <a:off x="10875190" y="8052984"/>
            <a:ext cx="2843400" cy="12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321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Lian Grandón</a:t>
            </a:r>
            <a:endParaRPr/>
          </a:p>
          <a:p>
            <a:pPr indent="0" lvl="0" marL="0" marR="0" rtl="0" algn="ctr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321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3" name="Google Shape;103;p2"/>
          <p:cNvSpPr txBox="1"/>
          <p:nvPr/>
        </p:nvSpPr>
        <p:spPr>
          <a:xfrm>
            <a:off x="10409200" y="8631126"/>
            <a:ext cx="3696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399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Unity - Backend</a:t>
            </a:r>
            <a:endParaRPr/>
          </a:p>
        </p:txBody>
      </p:sp>
      <p:sp>
        <p:nvSpPr>
          <p:cNvPr id="104" name="Google Shape;104;p2"/>
          <p:cNvSpPr txBox="1"/>
          <p:nvPr/>
        </p:nvSpPr>
        <p:spPr>
          <a:xfrm>
            <a:off x="3699338" y="8631126"/>
            <a:ext cx="4854600" cy="12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399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Frontend - Backend</a:t>
            </a:r>
            <a:endParaRPr/>
          </a:p>
          <a:p>
            <a:pPr indent="0" lvl="0" marL="0" marR="0" rtl="0" algn="ctr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399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5" name="Google Shape;105;p2"/>
          <p:cNvSpPr/>
          <p:nvPr/>
        </p:nvSpPr>
        <p:spPr>
          <a:xfrm>
            <a:off x="7166448" y="10921"/>
            <a:ext cx="4071116" cy="1017779"/>
          </a:xfrm>
          <a:custGeom>
            <a:rect b="b" l="l" r="r" t="t"/>
            <a:pathLst>
              <a:path extrusionOk="0" h="1017779" w="4071116">
                <a:moveTo>
                  <a:pt x="0" y="0"/>
                </a:moveTo>
                <a:lnTo>
                  <a:pt x="4071116" y="0"/>
                </a:lnTo>
                <a:lnTo>
                  <a:pt x="4071116" y="1017779"/>
                </a:lnTo>
                <a:lnTo>
                  <a:pt x="0" y="101777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Google Shape;110;p3"/>
          <p:cNvGrpSpPr/>
          <p:nvPr/>
        </p:nvGrpSpPr>
        <p:grpSpPr>
          <a:xfrm>
            <a:off x="13550832" y="-1034500"/>
            <a:ext cx="5941360" cy="12093107"/>
            <a:chOff x="0" y="-66675"/>
            <a:chExt cx="1564803" cy="3185016"/>
          </a:xfrm>
        </p:grpSpPr>
        <p:sp>
          <p:nvSpPr>
            <p:cNvPr id="111" name="Google Shape;111;p3"/>
            <p:cNvSpPr/>
            <p:nvPr/>
          </p:nvSpPr>
          <p:spPr>
            <a:xfrm>
              <a:off x="0" y="0"/>
              <a:ext cx="1564803" cy="3118341"/>
            </a:xfrm>
            <a:custGeom>
              <a:rect b="b" l="l" r="r" t="t"/>
              <a:pathLst>
                <a:path extrusionOk="0" h="3118341" w="1564803">
                  <a:moveTo>
                    <a:pt x="66456" y="0"/>
                  </a:moveTo>
                  <a:lnTo>
                    <a:pt x="1498347" y="0"/>
                  </a:lnTo>
                  <a:cubicBezTo>
                    <a:pt x="1535049" y="0"/>
                    <a:pt x="1564803" y="29753"/>
                    <a:pt x="1564803" y="66456"/>
                  </a:cubicBezTo>
                  <a:lnTo>
                    <a:pt x="1564803" y="3051885"/>
                  </a:lnTo>
                  <a:cubicBezTo>
                    <a:pt x="1564803" y="3088587"/>
                    <a:pt x="1535049" y="3118341"/>
                    <a:pt x="1498347" y="3118341"/>
                  </a:cubicBezTo>
                  <a:lnTo>
                    <a:pt x="66456" y="3118341"/>
                  </a:lnTo>
                  <a:cubicBezTo>
                    <a:pt x="29753" y="3118341"/>
                    <a:pt x="0" y="3088587"/>
                    <a:pt x="0" y="3051885"/>
                  </a:cubicBezTo>
                  <a:lnTo>
                    <a:pt x="0" y="66456"/>
                  </a:lnTo>
                  <a:cubicBezTo>
                    <a:pt x="0" y="29753"/>
                    <a:pt x="29753" y="0"/>
                    <a:pt x="66456" y="0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3"/>
            <p:cNvSpPr txBox="1"/>
            <p:nvPr/>
          </p:nvSpPr>
          <p:spPr>
            <a:xfrm>
              <a:off x="0" y="-66675"/>
              <a:ext cx="1564803" cy="31850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3" name="Google Shape;113;p3"/>
          <p:cNvSpPr/>
          <p:nvPr/>
        </p:nvSpPr>
        <p:spPr>
          <a:xfrm>
            <a:off x="11617276" y="2505240"/>
            <a:ext cx="4849029" cy="6496910"/>
          </a:xfrm>
          <a:custGeom>
            <a:rect b="b" l="l" r="r" t="t"/>
            <a:pathLst>
              <a:path extrusionOk="0" h="967522" w="722119">
                <a:moveTo>
                  <a:pt x="102201" y="0"/>
                </a:moveTo>
                <a:lnTo>
                  <a:pt x="619918" y="0"/>
                </a:lnTo>
                <a:cubicBezTo>
                  <a:pt x="676362" y="0"/>
                  <a:pt x="722119" y="45757"/>
                  <a:pt x="722119" y="102201"/>
                </a:cubicBezTo>
                <a:lnTo>
                  <a:pt x="722119" y="865322"/>
                </a:lnTo>
                <a:cubicBezTo>
                  <a:pt x="722119" y="892427"/>
                  <a:pt x="711351" y="918422"/>
                  <a:pt x="692185" y="937588"/>
                </a:cubicBezTo>
                <a:cubicBezTo>
                  <a:pt x="673018" y="956755"/>
                  <a:pt x="647023" y="967522"/>
                  <a:pt x="619918" y="967522"/>
                </a:cubicBezTo>
                <a:lnTo>
                  <a:pt x="102201" y="967522"/>
                </a:lnTo>
                <a:cubicBezTo>
                  <a:pt x="45757" y="967522"/>
                  <a:pt x="0" y="921766"/>
                  <a:pt x="0" y="865322"/>
                </a:cubicBezTo>
                <a:lnTo>
                  <a:pt x="0" y="102201"/>
                </a:lnTo>
                <a:cubicBezTo>
                  <a:pt x="0" y="45757"/>
                  <a:pt x="45757" y="0"/>
                  <a:pt x="102201" y="0"/>
                </a:cubicBez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69087" r="-69087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4" name="Google Shape;114;p3"/>
          <p:cNvGrpSpPr/>
          <p:nvPr/>
        </p:nvGrpSpPr>
        <p:grpSpPr>
          <a:xfrm>
            <a:off x="500900" y="2731598"/>
            <a:ext cx="4336707" cy="6496959"/>
            <a:chOff x="0" y="-57149"/>
            <a:chExt cx="1081500" cy="1447500"/>
          </a:xfrm>
        </p:grpSpPr>
        <p:sp>
          <p:nvSpPr>
            <p:cNvPr id="115" name="Google Shape;115;p3"/>
            <p:cNvSpPr/>
            <p:nvPr/>
          </p:nvSpPr>
          <p:spPr>
            <a:xfrm>
              <a:off x="0" y="0"/>
              <a:ext cx="1081399" cy="1277488"/>
            </a:xfrm>
            <a:custGeom>
              <a:rect b="b" l="l" r="r" t="t"/>
              <a:pathLst>
                <a:path extrusionOk="0" h="1277488" w="1081399">
                  <a:moveTo>
                    <a:pt x="96163" y="0"/>
                  </a:moveTo>
                  <a:lnTo>
                    <a:pt x="985236" y="0"/>
                  </a:lnTo>
                  <a:cubicBezTo>
                    <a:pt x="1038345" y="0"/>
                    <a:pt x="1081399" y="43054"/>
                    <a:pt x="1081399" y="96163"/>
                  </a:cubicBezTo>
                  <a:lnTo>
                    <a:pt x="1081399" y="1181325"/>
                  </a:lnTo>
                  <a:cubicBezTo>
                    <a:pt x="1081399" y="1206829"/>
                    <a:pt x="1071267" y="1231288"/>
                    <a:pt x="1053233" y="1249322"/>
                  </a:cubicBezTo>
                  <a:cubicBezTo>
                    <a:pt x="1035199" y="1267356"/>
                    <a:pt x="1010740" y="1277488"/>
                    <a:pt x="985236" y="1277488"/>
                  </a:cubicBezTo>
                  <a:lnTo>
                    <a:pt x="96163" y="1277488"/>
                  </a:lnTo>
                  <a:cubicBezTo>
                    <a:pt x="70659" y="1277488"/>
                    <a:pt x="46199" y="1267356"/>
                    <a:pt x="28165" y="1249322"/>
                  </a:cubicBezTo>
                  <a:cubicBezTo>
                    <a:pt x="10131" y="1231288"/>
                    <a:pt x="0" y="1206829"/>
                    <a:pt x="0" y="1181325"/>
                  </a:cubicBezTo>
                  <a:lnTo>
                    <a:pt x="0" y="96163"/>
                  </a:lnTo>
                  <a:cubicBezTo>
                    <a:pt x="0" y="70659"/>
                    <a:pt x="10131" y="46199"/>
                    <a:pt x="28165" y="28165"/>
                  </a:cubicBezTo>
                  <a:cubicBezTo>
                    <a:pt x="46199" y="10131"/>
                    <a:pt x="70659" y="0"/>
                    <a:pt x="96163" y="0"/>
                  </a:cubicBezTo>
                  <a:close/>
                </a:path>
              </a:pathLst>
            </a:custGeom>
            <a:solidFill>
              <a:srgbClr val="FFC000"/>
            </a:solidFill>
            <a:ln cap="rnd" cmpd="sng" w="104775">
              <a:solidFill>
                <a:srgbClr val="FF914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3"/>
            <p:cNvSpPr txBox="1"/>
            <p:nvPr/>
          </p:nvSpPr>
          <p:spPr>
            <a:xfrm>
              <a:off x="0" y="-57149"/>
              <a:ext cx="1081500" cy="144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300" u="none" cap="none" strike="noStrike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En el contexto actual, los dispositivos móviles son parte del día a día incluso en edades tempranas. Sin embargo, muchas veces su uso no está orientado al aprendizaje. Existe una brecha entre tecnología y educación preescolar.</a:t>
              </a:r>
              <a:endParaRPr/>
            </a:p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3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117" name="Google Shape;117;p3"/>
          <p:cNvGrpSpPr/>
          <p:nvPr/>
        </p:nvGrpSpPr>
        <p:grpSpPr>
          <a:xfrm>
            <a:off x="5908677" y="3101325"/>
            <a:ext cx="4578346" cy="5524225"/>
            <a:chOff x="0" y="0"/>
            <a:chExt cx="1135897" cy="1172125"/>
          </a:xfrm>
        </p:grpSpPr>
        <p:sp>
          <p:nvSpPr>
            <p:cNvPr id="118" name="Google Shape;118;p3"/>
            <p:cNvSpPr/>
            <p:nvPr/>
          </p:nvSpPr>
          <p:spPr>
            <a:xfrm>
              <a:off x="0" y="0"/>
              <a:ext cx="1135897" cy="1172125"/>
            </a:xfrm>
            <a:custGeom>
              <a:rect b="b" l="l" r="r" t="t"/>
              <a:pathLst>
                <a:path extrusionOk="0" h="1172125" w="1135897">
                  <a:moveTo>
                    <a:pt x="91549" y="0"/>
                  </a:moveTo>
                  <a:lnTo>
                    <a:pt x="1044348" y="0"/>
                  </a:lnTo>
                  <a:cubicBezTo>
                    <a:pt x="1094909" y="0"/>
                    <a:pt x="1135897" y="40988"/>
                    <a:pt x="1135897" y="91549"/>
                  </a:cubicBezTo>
                  <a:lnTo>
                    <a:pt x="1135897" y="1080576"/>
                  </a:lnTo>
                  <a:cubicBezTo>
                    <a:pt x="1135897" y="1131137"/>
                    <a:pt x="1094909" y="1172125"/>
                    <a:pt x="1044348" y="1172125"/>
                  </a:cubicBezTo>
                  <a:lnTo>
                    <a:pt x="91549" y="1172125"/>
                  </a:lnTo>
                  <a:cubicBezTo>
                    <a:pt x="40988" y="1172125"/>
                    <a:pt x="0" y="1131137"/>
                    <a:pt x="0" y="1080576"/>
                  </a:cubicBezTo>
                  <a:lnTo>
                    <a:pt x="0" y="91549"/>
                  </a:lnTo>
                  <a:cubicBezTo>
                    <a:pt x="0" y="40988"/>
                    <a:pt x="40988" y="0"/>
                    <a:pt x="91549" y="0"/>
                  </a:cubicBezTo>
                  <a:close/>
                </a:path>
              </a:pathLst>
            </a:custGeom>
            <a:solidFill>
              <a:srgbClr val="FFC000"/>
            </a:solidFill>
            <a:ln cap="rnd" cmpd="sng" w="104775">
              <a:solidFill>
                <a:srgbClr val="FF914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3"/>
            <p:cNvSpPr txBox="1"/>
            <p:nvPr/>
          </p:nvSpPr>
          <p:spPr>
            <a:xfrm>
              <a:off x="65443" y="211277"/>
              <a:ext cx="1010100" cy="81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300" u="none" cap="none" strike="noStrike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Desarrollar una plataforma educativa interactiva, compuesta por una app móvil con actividades </a:t>
              </a:r>
              <a:r>
                <a:rPr lang="en-US" sz="2300">
                  <a:latin typeface="Poppins"/>
                  <a:ea typeface="Poppins"/>
                  <a:cs typeface="Poppins"/>
                  <a:sym typeface="Poppins"/>
                </a:rPr>
                <a:t>divertidas </a:t>
              </a:r>
              <a:r>
                <a:rPr b="0" i="0" lang="en-US" sz="2300" u="none" cap="none" strike="noStrike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y una plataforma web para que los docentes puedan monitorear el aprendizaje en tiempo real.</a:t>
              </a:r>
              <a:endParaRPr/>
            </a:p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3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cxnSp>
        <p:nvCxnSpPr>
          <p:cNvPr id="120" name="Google Shape;120;p3"/>
          <p:cNvCxnSpPr/>
          <p:nvPr/>
        </p:nvCxnSpPr>
        <p:spPr>
          <a:xfrm flipH="1" rot="10800000">
            <a:off x="5030019" y="5829640"/>
            <a:ext cx="700553" cy="14780"/>
          </a:xfrm>
          <a:prstGeom prst="straightConnector1">
            <a:avLst/>
          </a:prstGeom>
          <a:noFill/>
          <a:ln cap="flat" cmpd="sng" w="104775">
            <a:solidFill>
              <a:srgbClr val="FF914D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21" name="Google Shape;121;p3"/>
          <p:cNvSpPr txBox="1"/>
          <p:nvPr/>
        </p:nvSpPr>
        <p:spPr>
          <a:xfrm>
            <a:off x="397428" y="490885"/>
            <a:ext cx="7912800" cy="311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8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399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DESCRIPCIÓN</a:t>
            </a:r>
            <a:br>
              <a:rPr b="1" lang="en-US" sz="6399">
                <a:latin typeface="Poppins"/>
                <a:ea typeface="Poppins"/>
                <a:cs typeface="Poppins"/>
                <a:sym typeface="Poppins"/>
              </a:rPr>
            </a:br>
            <a:r>
              <a:rPr b="1" i="0" lang="en-US" sz="6399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PROYECTO</a:t>
            </a:r>
            <a:endParaRPr/>
          </a:p>
          <a:p>
            <a:pPr indent="0" lvl="0" marL="0" marR="0" rtl="0" algn="l">
              <a:lnSpc>
                <a:spcPct val="108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6399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2" name="Google Shape;122;p3"/>
          <p:cNvSpPr/>
          <p:nvPr/>
        </p:nvSpPr>
        <p:spPr>
          <a:xfrm>
            <a:off x="7166448" y="10921"/>
            <a:ext cx="4071116" cy="1017779"/>
          </a:xfrm>
          <a:custGeom>
            <a:rect b="b" l="l" r="r" t="t"/>
            <a:pathLst>
              <a:path extrusionOk="0" h="1017779" w="4071116">
                <a:moveTo>
                  <a:pt x="0" y="0"/>
                </a:moveTo>
                <a:lnTo>
                  <a:pt x="4071116" y="0"/>
                </a:lnTo>
                <a:lnTo>
                  <a:pt x="4071116" y="1017779"/>
                </a:lnTo>
                <a:lnTo>
                  <a:pt x="0" y="101777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7" name="Google Shape;127;p4"/>
          <p:cNvGrpSpPr/>
          <p:nvPr/>
        </p:nvGrpSpPr>
        <p:grpSpPr>
          <a:xfrm>
            <a:off x="1377510" y="2235965"/>
            <a:ext cx="15532980" cy="2280025"/>
            <a:chOff x="0" y="-66675"/>
            <a:chExt cx="4090991" cy="600501"/>
          </a:xfrm>
        </p:grpSpPr>
        <p:sp>
          <p:nvSpPr>
            <p:cNvPr id="128" name="Google Shape;128;p4"/>
            <p:cNvSpPr/>
            <p:nvPr/>
          </p:nvSpPr>
          <p:spPr>
            <a:xfrm>
              <a:off x="0" y="0"/>
              <a:ext cx="4090991" cy="533826"/>
            </a:xfrm>
            <a:custGeom>
              <a:rect b="b" l="l" r="r" t="t"/>
              <a:pathLst>
                <a:path extrusionOk="0" h="533826" w="4090991">
                  <a:moveTo>
                    <a:pt x="19438" y="0"/>
                  </a:moveTo>
                  <a:lnTo>
                    <a:pt x="4071552" y="0"/>
                  </a:lnTo>
                  <a:cubicBezTo>
                    <a:pt x="4082288" y="0"/>
                    <a:pt x="4090991" y="8703"/>
                    <a:pt x="4090991" y="19438"/>
                  </a:cubicBezTo>
                  <a:lnTo>
                    <a:pt x="4090991" y="514387"/>
                  </a:lnTo>
                  <a:cubicBezTo>
                    <a:pt x="4090991" y="525123"/>
                    <a:pt x="4082288" y="533826"/>
                    <a:pt x="4071552" y="533826"/>
                  </a:cubicBezTo>
                  <a:lnTo>
                    <a:pt x="19438" y="533826"/>
                  </a:lnTo>
                  <a:cubicBezTo>
                    <a:pt x="8703" y="533826"/>
                    <a:pt x="0" y="525123"/>
                    <a:pt x="0" y="514387"/>
                  </a:cubicBezTo>
                  <a:lnTo>
                    <a:pt x="0" y="19438"/>
                  </a:lnTo>
                  <a:cubicBezTo>
                    <a:pt x="0" y="8703"/>
                    <a:pt x="8703" y="0"/>
                    <a:pt x="19438" y="0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4"/>
            <p:cNvSpPr txBox="1"/>
            <p:nvPr/>
          </p:nvSpPr>
          <p:spPr>
            <a:xfrm>
              <a:off x="0" y="-66675"/>
              <a:ext cx="4090991" cy="60050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0" name="Google Shape;130;p4"/>
          <p:cNvGrpSpPr/>
          <p:nvPr/>
        </p:nvGrpSpPr>
        <p:grpSpPr>
          <a:xfrm>
            <a:off x="1377500" y="4501126"/>
            <a:ext cx="15533084" cy="5076851"/>
            <a:chOff x="0" y="-66675"/>
            <a:chExt cx="4090991" cy="1298693"/>
          </a:xfrm>
        </p:grpSpPr>
        <p:sp>
          <p:nvSpPr>
            <p:cNvPr id="131" name="Google Shape;131;p4"/>
            <p:cNvSpPr/>
            <p:nvPr/>
          </p:nvSpPr>
          <p:spPr>
            <a:xfrm>
              <a:off x="0" y="0"/>
              <a:ext cx="4090991" cy="1232018"/>
            </a:xfrm>
            <a:custGeom>
              <a:rect b="b" l="l" r="r" t="t"/>
              <a:pathLst>
                <a:path extrusionOk="0" h="1232018" w="4090991">
                  <a:moveTo>
                    <a:pt x="19438" y="0"/>
                  </a:moveTo>
                  <a:lnTo>
                    <a:pt x="4071552" y="0"/>
                  </a:lnTo>
                  <a:cubicBezTo>
                    <a:pt x="4082288" y="0"/>
                    <a:pt x="4090991" y="8703"/>
                    <a:pt x="4090991" y="19438"/>
                  </a:cubicBezTo>
                  <a:lnTo>
                    <a:pt x="4090991" y="1212580"/>
                  </a:lnTo>
                  <a:cubicBezTo>
                    <a:pt x="4090991" y="1223315"/>
                    <a:pt x="4082288" y="1232018"/>
                    <a:pt x="4071552" y="1232018"/>
                  </a:cubicBezTo>
                  <a:lnTo>
                    <a:pt x="19438" y="1232018"/>
                  </a:lnTo>
                  <a:cubicBezTo>
                    <a:pt x="8703" y="1232018"/>
                    <a:pt x="0" y="1223315"/>
                    <a:pt x="0" y="1212580"/>
                  </a:cubicBezTo>
                  <a:lnTo>
                    <a:pt x="0" y="19438"/>
                  </a:lnTo>
                  <a:cubicBezTo>
                    <a:pt x="0" y="8703"/>
                    <a:pt x="8703" y="0"/>
                    <a:pt x="19438" y="0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4"/>
            <p:cNvSpPr txBox="1"/>
            <p:nvPr/>
          </p:nvSpPr>
          <p:spPr>
            <a:xfrm>
              <a:off x="0" y="-66675"/>
              <a:ext cx="4090991" cy="129869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3" name="Google Shape;133;p4"/>
          <p:cNvSpPr txBox="1"/>
          <p:nvPr/>
        </p:nvSpPr>
        <p:spPr>
          <a:xfrm>
            <a:off x="1531456" y="1038225"/>
            <a:ext cx="15225000" cy="9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8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399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Objetivos</a:t>
            </a:r>
            <a:endParaRPr/>
          </a:p>
        </p:txBody>
      </p:sp>
      <p:sp>
        <p:nvSpPr>
          <p:cNvPr id="134" name="Google Shape;134;p4"/>
          <p:cNvSpPr txBox="1"/>
          <p:nvPr/>
        </p:nvSpPr>
        <p:spPr>
          <a:xfrm>
            <a:off x="6262629" y="2745014"/>
            <a:ext cx="10174956" cy="18294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599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Desarrollar un aplicación de aprendizaje para niños de pre-básica, compuesto por una app educativa mobile, una plataforma web y un backend de gestión de datos.</a:t>
            </a:r>
            <a:endParaRPr/>
          </a:p>
          <a:p>
            <a:pPr indent="0" lvl="0" marL="0" marR="0" rtl="0" algn="l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599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35" name="Google Shape;135;p4"/>
          <p:cNvSpPr txBox="1"/>
          <p:nvPr/>
        </p:nvSpPr>
        <p:spPr>
          <a:xfrm>
            <a:off x="5718878" y="5166087"/>
            <a:ext cx="10718707" cy="41154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80666" lvl="1" marL="561334" marR="0" rtl="0" algn="l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99"/>
              <a:buFont typeface="Arial"/>
              <a:buChar char="•"/>
            </a:pPr>
            <a:r>
              <a:rPr b="0" i="0" lang="en-US" sz="2599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Diseñar la arquitectura del sistema.</a:t>
            </a:r>
            <a:endParaRPr/>
          </a:p>
          <a:p>
            <a:pPr indent="-280666" lvl="1" marL="561334" marR="0" rtl="0" algn="l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99"/>
              <a:buFont typeface="Arial"/>
              <a:buChar char="•"/>
            </a:pPr>
            <a:r>
              <a:rPr b="0" i="0" lang="en-US" sz="2599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Desarrollar la aplicación móvil con actividades educativas interactivas.</a:t>
            </a:r>
            <a:endParaRPr/>
          </a:p>
          <a:p>
            <a:pPr indent="-280666" lvl="1" marL="561334" marR="0" rtl="0" algn="l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99"/>
              <a:buFont typeface="Arial"/>
              <a:buChar char="•"/>
            </a:pPr>
            <a:r>
              <a:rPr b="0" i="0" lang="en-US" sz="2599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Implementar una plataforma web de monitoreo para docentes.</a:t>
            </a:r>
            <a:endParaRPr/>
          </a:p>
          <a:p>
            <a:pPr indent="-280666" lvl="1" marL="561334" marR="0" rtl="0" algn="l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99"/>
              <a:buFont typeface="Arial"/>
              <a:buChar char="•"/>
            </a:pPr>
            <a:r>
              <a:rPr b="0" i="0" lang="en-US" sz="2599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Desarrollar una API y base de datos integradas.</a:t>
            </a:r>
            <a:endParaRPr/>
          </a:p>
          <a:p>
            <a:pPr indent="-280666" lvl="1" marL="561334" marR="0" rtl="0" algn="l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99"/>
              <a:buFont typeface="Arial"/>
              <a:buChar char="•"/>
            </a:pPr>
            <a:r>
              <a:rPr b="0" i="0" lang="en-US" sz="2599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Validar el sistema con usuarios reales.</a:t>
            </a:r>
            <a:endParaRPr/>
          </a:p>
          <a:p>
            <a:pPr indent="-280666" lvl="1" marL="561334" marR="0" rtl="0" algn="l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99"/>
              <a:buFont typeface="Arial"/>
              <a:buChar char="•"/>
            </a:pPr>
            <a:r>
              <a:rPr b="0" i="0" lang="en-US" sz="2599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Documentar y desplegar el sistema.</a:t>
            </a:r>
            <a:endParaRPr/>
          </a:p>
          <a:p>
            <a:pPr indent="0" lvl="0" marL="0" marR="0" rtl="0" algn="l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599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36" name="Google Shape;136;p4"/>
          <p:cNvSpPr txBox="1"/>
          <p:nvPr/>
        </p:nvSpPr>
        <p:spPr>
          <a:xfrm>
            <a:off x="1928130" y="2977888"/>
            <a:ext cx="3790749" cy="7540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770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53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General</a:t>
            </a:r>
            <a:endParaRPr/>
          </a:p>
        </p:txBody>
      </p:sp>
      <p:sp>
        <p:nvSpPr>
          <p:cNvPr id="137" name="Google Shape;137;p4"/>
          <p:cNvSpPr txBox="1"/>
          <p:nvPr/>
        </p:nvSpPr>
        <p:spPr>
          <a:xfrm>
            <a:off x="1928130" y="5013687"/>
            <a:ext cx="3790749" cy="7540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770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53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Específicos</a:t>
            </a:r>
            <a:endParaRPr/>
          </a:p>
        </p:txBody>
      </p:sp>
      <p:sp>
        <p:nvSpPr>
          <p:cNvPr id="138" name="Google Shape;138;p4"/>
          <p:cNvSpPr/>
          <p:nvPr/>
        </p:nvSpPr>
        <p:spPr>
          <a:xfrm>
            <a:off x="7166448" y="10921"/>
            <a:ext cx="4071116" cy="1017779"/>
          </a:xfrm>
          <a:custGeom>
            <a:rect b="b" l="l" r="r" t="t"/>
            <a:pathLst>
              <a:path extrusionOk="0" h="1017779" w="4071116">
                <a:moveTo>
                  <a:pt x="0" y="0"/>
                </a:moveTo>
                <a:lnTo>
                  <a:pt x="4071116" y="0"/>
                </a:lnTo>
                <a:lnTo>
                  <a:pt x="4071116" y="1017779"/>
                </a:lnTo>
                <a:lnTo>
                  <a:pt x="0" y="101777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5"/>
          <p:cNvSpPr txBox="1"/>
          <p:nvPr/>
        </p:nvSpPr>
        <p:spPr>
          <a:xfrm>
            <a:off x="7659091" y="1181388"/>
            <a:ext cx="10085400" cy="311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8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399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Alcances y limitaciones del proyecto</a:t>
            </a:r>
            <a:endParaRPr/>
          </a:p>
          <a:p>
            <a:pPr indent="0" lvl="0" marL="0" marR="0" rtl="0" algn="r">
              <a:lnSpc>
                <a:spcPct val="108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6399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4" name="Google Shape;144;p5"/>
          <p:cNvSpPr txBox="1"/>
          <p:nvPr/>
        </p:nvSpPr>
        <p:spPr>
          <a:xfrm>
            <a:off x="8335549" y="4446595"/>
            <a:ext cx="7802400" cy="54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99">
                <a:latin typeface="Poppins"/>
                <a:ea typeface="Poppins"/>
                <a:cs typeface="Poppins"/>
                <a:sym typeface="Poppins"/>
              </a:rPr>
              <a:t>    </a:t>
            </a:r>
            <a:r>
              <a:rPr b="1" lang="en-US" sz="2599">
                <a:latin typeface="Poppins"/>
                <a:ea typeface="Poppins"/>
                <a:cs typeface="Poppins"/>
                <a:sym typeface="Poppins"/>
              </a:rPr>
              <a:t> Limitaciones</a:t>
            </a:r>
            <a:endParaRPr b="1" sz="2599">
              <a:latin typeface="Poppins"/>
              <a:ea typeface="Poppins"/>
              <a:cs typeface="Poppins"/>
              <a:sym typeface="Poppins"/>
            </a:endParaRPr>
          </a:p>
          <a:p>
            <a:pPr indent="-280666" lvl="1" marL="561333" marR="0" rtl="0" algn="l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99"/>
              <a:buFont typeface="Arial"/>
              <a:buChar char="•"/>
            </a:pPr>
            <a:r>
              <a:rPr b="0" i="0" lang="en-US" sz="2599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Ámbito Académico</a:t>
            </a:r>
            <a:endParaRPr/>
          </a:p>
          <a:p>
            <a:pPr indent="-280666" lvl="1" marL="561333" marR="0" rtl="0" algn="l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99"/>
              <a:buFont typeface="Arial"/>
              <a:buChar char="•"/>
            </a:pPr>
            <a:r>
              <a:rPr b="0" i="0" lang="en-US" sz="2599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Simplificado a 3 experiencias</a:t>
            </a:r>
            <a:endParaRPr/>
          </a:p>
          <a:p>
            <a:pPr indent="-280666" lvl="1" marL="561333" marR="0" rtl="0" algn="l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99"/>
              <a:buFont typeface="Arial"/>
              <a:buChar char="•"/>
            </a:pPr>
            <a:r>
              <a:rPr b="0" i="0" lang="en-US" sz="2599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Simplificado a 1 curso</a:t>
            </a:r>
            <a:endParaRPr/>
          </a:p>
          <a:p>
            <a:pPr indent="-280666" lvl="1" marL="561333" marR="0" rtl="0" algn="l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99"/>
              <a:buFont typeface="Arial"/>
              <a:buChar char="•"/>
            </a:pPr>
            <a:r>
              <a:rPr b="0" i="0" lang="en-US" sz="2599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Login, Visualización y Gestión Simplificada</a:t>
            </a:r>
            <a:endParaRPr/>
          </a:p>
          <a:p>
            <a:pPr indent="0" lvl="0" marL="0" marR="0" rtl="0" algn="l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99"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99">
                <a:latin typeface="Poppins"/>
                <a:ea typeface="Poppins"/>
                <a:cs typeface="Poppins"/>
                <a:sym typeface="Poppins"/>
              </a:rPr>
              <a:t>	</a:t>
            </a:r>
            <a:r>
              <a:rPr b="1" lang="en-US" sz="2599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Alcances</a:t>
            </a:r>
            <a:endParaRPr sz="2599">
              <a:latin typeface="Poppins"/>
              <a:ea typeface="Poppins"/>
              <a:cs typeface="Poppins"/>
              <a:sym typeface="Poppins"/>
            </a:endParaRPr>
          </a:p>
          <a:p>
            <a:pPr indent="-280666" lvl="1" marL="561333" marR="0" rtl="0" algn="l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99"/>
              <a:buFont typeface="Arial"/>
              <a:buChar char="•"/>
            </a:pPr>
            <a:r>
              <a:rPr b="0" i="0" lang="en-US" sz="2599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Debe tener una aplicación en Android</a:t>
            </a:r>
            <a:endParaRPr/>
          </a:p>
          <a:p>
            <a:pPr indent="-280666" lvl="1" marL="561333" marR="0" rtl="0" algn="l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99"/>
              <a:buFont typeface="Arial"/>
              <a:buChar char="•"/>
            </a:pPr>
            <a:r>
              <a:rPr b="0" i="0" lang="en-US" sz="2599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Debe tener un panel administrativo web</a:t>
            </a:r>
            <a:endParaRPr/>
          </a:p>
          <a:p>
            <a:pPr indent="0" lvl="0" marL="0" marR="0" rtl="0" algn="l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599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145" name="Google Shape;145;p5"/>
          <p:cNvGrpSpPr/>
          <p:nvPr/>
        </p:nvGrpSpPr>
        <p:grpSpPr>
          <a:xfrm>
            <a:off x="-1460382" y="-1034500"/>
            <a:ext cx="5941360" cy="12093107"/>
            <a:chOff x="0" y="-66675"/>
            <a:chExt cx="1564803" cy="3185016"/>
          </a:xfrm>
        </p:grpSpPr>
        <p:sp>
          <p:nvSpPr>
            <p:cNvPr id="146" name="Google Shape;146;p5"/>
            <p:cNvSpPr/>
            <p:nvPr/>
          </p:nvSpPr>
          <p:spPr>
            <a:xfrm>
              <a:off x="0" y="0"/>
              <a:ext cx="1564803" cy="3118341"/>
            </a:xfrm>
            <a:custGeom>
              <a:rect b="b" l="l" r="r" t="t"/>
              <a:pathLst>
                <a:path extrusionOk="0" h="3118341" w="1564803">
                  <a:moveTo>
                    <a:pt x="66456" y="0"/>
                  </a:moveTo>
                  <a:lnTo>
                    <a:pt x="1498347" y="0"/>
                  </a:lnTo>
                  <a:cubicBezTo>
                    <a:pt x="1535049" y="0"/>
                    <a:pt x="1564803" y="29753"/>
                    <a:pt x="1564803" y="66456"/>
                  </a:cubicBezTo>
                  <a:lnTo>
                    <a:pt x="1564803" y="3051885"/>
                  </a:lnTo>
                  <a:cubicBezTo>
                    <a:pt x="1564803" y="3088587"/>
                    <a:pt x="1535049" y="3118341"/>
                    <a:pt x="1498347" y="3118341"/>
                  </a:cubicBezTo>
                  <a:lnTo>
                    <a:pt x="66456" y="3118341"/>
                  </a:lnTo>
                  <a:cubicBezTo>
                    <a:pt x="29753" y="3118341"/>
                    <a:pt x="0" y="3088587"/>
                    <a:pt x="0" y="3051885"/>
                  </a:cubicBezTo>
                  <a:lnTo>
                    <a:pt x="0" y="66456"/>
                  </a:lnTo>
                  <a:cubicBezTo>
                    <a:pt x="0" y="29753"/>
                    <a:pt x="29753" y="0"/>
                    <a:pt x="66456" y="0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5"/>
            <p:cNvSpPr txBox="1"/>
            <p:nvPr/>
          </p:nvSpPr>
          <p:spPr>
            <a:xfrm>
              <a:off x="0" y="-66675"/>
              <a:ext cx="1564803" cy="31850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8" name="Google Shape;148;p5"/>
          <p:cNvSpPr/>
          <p:nvPr/>
        </p:nvSpPr>
        <p:spPr>
          <a:xfrm>
            <a:off x="1342983" y="1028700"/>
            <a:ext cx="3525657" cy="4723811"/>
          </a:xfrm>
          <a:custGeom>
            <a:rect b="b" l="l" r="r" t="t"/>
            <a:pathLst>
              <a:path extrusionOk="0" h="967522" w="722119">
                <a:moveTo>
                  <a:pt x="140536" y="0"/>
                </a:moveTo>
                <a:lnTo>
                  <a:pt x="581582" y="0"/>
                </a:lnTo>
                <a:cubicBezTo>
                  <a:pt x="659198" y="0"/>
                  <a:pt x="722119" y="62920"/>
                  <a:pt x="722119" y="140536"/>
                </a:cubicBezTo>
                <a:lnTo>
                  <a:pt x="722119" y="826986"/>
                </a:lnTo>
                <a:cubicBezTo>
                  <a:pt x="722119" y="864259"/>
                  <a:pt x="707312" y="900005"/>
                  <a:pt x="680956" y="926360"/>
                </a:cubicBezTo>
                <a:cubicBezTo>
                  <a:pt x="654601" y="952716"/>
                  <a:pt x="618855" y="967522"/>
                  <a:pt x="581582" y="967522"/>
                </a:cubicBezTo>
                <a:lnTo>
                  <a:pt x="140536" y="967522"/>
                </a:lnTo>
                <a:cubicBezTo>
                  <a:pt x="103264" y="967522"/>
                  <a:pt x="67518" y="952716"/>
                  <a:pt x="41162" y="926360"/>
                </a:cubicBezTo>
                <a:cubicBezTo>
                  <a:pt x="14806" y="900005"/>
                  <a:pt x="0" y="864259"/>
                  <a:pt x="0" y="826986"/>
                </a:cubicBezTo>
                <a:lnTo>
                  <a:pt x="0" y="140536"/>
                </a:lnTo>
                <a:cubicBezTo>
                  <a:pt x="0" y="103264"/>
                  <a:pt x="14806" y="67518"/>
                  <a:pt x="41162" y="41162"/>
                </a:cubicBezTo>
                <a:cubicBezTo>
                  <a:pt x="67518" y="14806"/>
                  <a:pt x="103264" y="0"/>
                  <a:pt x="140536" y="0"/>
                </a:cubicBez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50486" r="-50486" t="0"/>
            </a:stretch>
          </a:blipFill>
          <a:ln cap="rnd" cmpd="sng" w="28575">
            <a:solidFill>
              <a:srgbClr val="231F2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5"/>
          <p:cNvSpPr/>
          <p:nvPr/>
        </p:nvSpPr>
        <p:spPr>
          <a:xfrm>
            <a:off x="3105811" y="4890939"/>
            <a:ext cx="3525657" cy="4723811"/>
          </a:xfrm>
          <a:custGeom>
            <a:rect b="b" l="l" r="r" t="t"/>
            <a:pathLst>
              <a:path extrusionOk="0" h="967522" w="722119">
                <a:moveTo>
                  <a:pt x="140536" y="0"/>
                </a:moveTo>
                <a:lnTo>
                  <a:pt x="581582" y="0"/>
                </a:lnTo>
                <a:cubicBezTo>
                  <a:pt x="659198" y="0"/>
                  <a:pt x="722119" y="62920"/>
                  <a:pt x="722119" y="140536"/>
                </a:cubicBezTo>
                <a:lnTo>
                  <a:pt x="722119" y="826986"/>
                </a:lnTo>
                <a:cubicBezTo>
                  <a:pt x="722119" y="864259"/>
                  <a:pt x="707312" y="900005"/>
                  <a:pt x="680956" y="926360"/>
                </a:cubicBezTo>
                <a:cubicBezTo>
                  <a:pt x="654601" y="952716"/>
                  <a:pt x="618855" y="967522"/>
                  <a:pt x="581582" y="967522"/>
                </a:cubicBezTo>
                <a:lnTo>
                  <a:pt x="140536" y="967522"/>
                </a:lnTo>
                <a:cubicBezTo>
                  <a:pt x="103264" y="967522"/>
                  <a:pt x="67518" y="952716"/>
                  <a:pt x="41162" y="926360"/>
                </a:cubicBezTo>
                <a:cubicBezTo>
                  <a:pt x="14806" y="900005"/>
                  <a:pt x="0" y="864259"/>
                  <a:pt x="0" y="826986"/>
                </a:cubicBezTo>
                <a:lnTo>
                  <a:pt x="0" y="140536"/>
                </a:lnTo>
                <a:cubicBezTo>
                  <a:pt x="0" y="103264"/>
                  <a:pt x="14806" y="67518"/>
                  <a:pt x="41162" y="41162"/>
                </a:cubicBezTo>
                <a:cubicBezTo>
                  <a:pt x="67518" y="14806"/>
                  <a:pt x="103264" y="0"/>
                  <a:pt x="140536" y="0"/>
                </a:cubicBez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16990" r="-16990" t="0"/>
            </a:stretch>
          </a:blipFill>
          <a:ln cap="rnd" cmpd="sng" w="66675">
            <a:solidFill>
              <a:srgbClr val="231F2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5"/>
          <p:cNvSpPr/>
          <p:nvPr/>
        </p:nvSpPr>
        <p:spPr>
          <a:xfrm>
            <a:off x="7166448" y="10921"/>
            <a:ext cx="4071116" cy="1017779"/>
          </a:xfrm>
          <a:custGeom>
            <a:rect b="b" l="l" r="r" t="t"/>
            <a:pathLst>
              <a:path extrusionOk="0" h="1017779" w="4071116">
                <a:moveTo>
                  <a:pt x="0" y="0"/>
                </a:moveTo>
                <a:lnTo>
                  <a:pt x="4071116" y="0"/>
                </a:lnTo>
                <a:lnTo>
                  <a:pt x="4071116" y="1017779"/>
                </a:lnTo>
                <a:lnTo>
                  <a:pt x="0" y="101777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6"/>
          <p:cNvSpPr txBox="1"/>
          <p:nvPr/>
        </p:nvSpPr>
        <p:spPr>
          <a:xfrm>
            <a:off x="3083281" y="1595414"/>
            <a:ext cx="12121500" cy="311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8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399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Metodología de trabajo para el desarrollo del proyecto</a:t>
            </a:r>
            <a:endParaRPr/>
          </a:p>
          <a:p>
            <a:pPr indent="0" lvl="0" marL="0" marR="0" rtl="0" algn="ctr">
              <a:lnSpc>
                <a:spcPct val="108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6399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6" name="Google Shape;156;p6"/>
          <p:cNvSpPr txBox="1"/>
          <p:nvPr/>
        </p:nvSpPr>
        <p:spPr>
          <a:xfrm>
            <a:off x="552000" y="4780325"/>
            <a:ext cx="12916800" cy="32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599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Metodología tradicional en cascada</a:t>
            </a:r>
            <a:endParaRPr/>
          </a:p>
          <a:p>
            <a:pPr indent="0" lvl="0" marL="0" marR="0" rtl="0" algn="l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599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Razones de elección:</a:t>
            </a:r>
            <a:endParaRPr/>
          </a:p>
          <a:p>
            <a:pPr indent="-374222" lvl="2" marL="1122668" marR="0" rtl="0" algn="l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99"/>
              <a:buFont typeface="Arial"/>
              <a:buChar char="⚬"/>
            </a:pPr>
            <a:r>
              <a:rPr b="0" i="0" lang="en-US" sz="2599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Requerimientos del sistema claramente definidos desde e</a:t>
            </a:r>
            <a:r>
              <a:rPr b="0" i="0" lang="en-US" sz="2599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l </a:t>
            </a:r>
            <a:r>
              <a:rPr b="0" i="0" lang="en-US" sz="2599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inicio</a:t>
            </a:r>
            <a:endParaRPr/>
          </a:p>
          <a:p>
            <a:pPr indent="-374222" lvl="2" marL="1122668" marR="0" rtl="0" algn="l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99"/>
              <a:buFont typeface="Arial"/>
              <a:buChar char="⚬"/>
            </a:pPr>
            <a:r>
              <a:rPr b="0" i="0" lang="en-US" sz="2599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Facilita el cumplimiento de plazos académicos</a:t>
            </a:r>
            <a:endParaRPr/>
          </a:p>
          <a:p>
            <a:pPr indent="-374222" lvl="2" marL="1122668" marR="0" rtl="0" algn="l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99"/>
              <a:buFont typeface="Arial"/>
              <a:buChar char="⚬"/>
            </a:pPr>
            <a:r>
              <a:rPr b="0" i="0" lang="en-US" sz="2599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Permite control del avance mediante documentación detallada</a:t>
            </a:r>
            <a:endParaRPr/>
          </a:p>
          <a:p>
            <a:pPr indent="0" lvl="0" marL="0" marR="0" rtl="0" algn="l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599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7" name="Google Shape;157;p6"/>
          <p:cNvSpPr/>
          <p:nvPr/>
        </p:nvSpPr>
        <p:spPr>
          <a:xfrm>
            <a:off x="-640413" y="3014313"/>
            <a:ext cx="6823821" cy="7806087"/>
          </a:xfrm>
          <a:custGeom>
            <a:rect b="b" l="l" r="r" t="t"/>
            <a:pathLst>
              <a:path extrusionOk="0" h="7806087" w="6823821">
                <a:moveTo>
                  <a:pt x="0" y="0"/>
                </a:moveTo>
                <a:lnTo>
                  <a:pt x="6823821" y="0"/>
                </a:lnTo>
                <a:lnTo>
                  <a:pt x="6823821" y="7806087"/>
                </a:lnTo>
                <a:lnTo>
                  <a:pt x="0" y="780608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58" name="Google Shape;158;p6"/>
          <p:cNvSpPr/>
          <p:nvPr/>
        </p:nvSpPr>
        <p:spPr>
          <a:xfrm rot="10800000">
            <a:off x="12074823" y="0"/>
            <a:ext cx="6754697" cy="7727013"/>
          </a:xfrm>
          <a:custGeom>
            <a:rect b="b" l="l" r="r" t="t"/>
            <a:pathLst>
              <a:path extrusionOk="0" h="7727013" w="6754697">
                <a:moveTo>
                  <a:pt x="6754698" y="7727013"/>
                </a:moveTo>
                <a:lnTo>
                  <a:pt x="0" y="7727013"/>
                </a:lnTo>
                <a:lnTo>
                  <a:pt x="0" y="0"/>
                </a:lnTo>
                <a:lnTo>
                  <a:pt x="6754698" y="0"/>
                </a:lnTo>
                <a:lnTo>
                  <a:pt x="6754698" y="7727013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59" name="Google Shape;159;p6"/>
          <p:cNvSpPr/>
          <p:nvPr/>
        </p:nvSpPr>
        <p:spPr>
          <a:xfrm>
            <a:off x="13596475" y="3995850"/>
            <a:ext cx="4323952" cy="4662653"/>
          </a:xfrm>
          <a:custGeom>
            <a:rect b="b" l="l" r="r" t="t"/>
            <a:pathLst>
              <a:path extrusionOk="0" h="4028210" w="4079200">
                <a:moveTo>
                  <a:pt x="0" y="0"/>
                </a:moveTo>
                <a:lnTo>
                  <a:pt x="4079200" y="0"/>
                </a:lnTo>
                <a:lnTo>
                  <a:pt x="4079200" y="4028210"/>
                </a:lnTo>
                <a:lnTo>
                  <a:pt x="0" y="402821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16" r="-15" t="0"/>
            </a:stretch>
          </a:blipFill>
          <a:ln>
            <a:noFill/>
          </a:ln>
        </p:spPr>
      </p:sp>
      <p:sp>
        <p:nvSpPr>
          <p:cNvPr id="160" name="Google Shape;160;p6"/>
          <p:cNvSpPr/>
          <p:nvPr/>
        </p:nvSpPr>
        <p:spPr>
          <a:xfrm>
            <a:off x="7166448" y="10921"/>
            <a:ext cx="4071116" cy="1017779"/>
          </a:xfrm>
          <a:custGeom>
            <a:rect b="b" l="l" r="r" t="t"/>
            <a:pathLst>
              <a:path extrusionOk="0" h="1017779" w="4071116">
                <a:moveTo>
                  <a:pt x="0" y="0"/>
                </a:moveTo>
                <a:lnTo>
                  <a:pt x="4071116" y="0"/>
                </a:lnTo>
                <a:lnTo>
                  <a:pt x="4071116" y="1017779"/>
                </a:lnTo>
                <a:lnTo>
                  <a:pt x="0" y="101777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7"/>
          <p:cNvSpPr txBox="1"/>
          <p:nvPr/>
        </p:nvSpPr>
        <p:spPr>
          <a:xfrm>
            <a:off x="1028700" y="1703564"/>
            <a:ext cx="15550489" cy="13662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3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Cronograma para el desarrollo del proyecto</a:t>
            </a:r>
            <a:endParaRPr/>
          </a:p>
          <a:p>
            <a:pPr indent="0" lvl="0" marL="0" marR="0" rtl="0" algn="ctr">
              <a:lnSpc>
                <a:spcPct val="965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53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66" name="Google Shape;166;p7"/>
          <p:cNvSpPr/>
          <p:nvPr/>
        </p:nvSpPr>
        <p:spPr>
          <a:xfrm>
            <a:off x="-2331897" y="8139064"/>
            <a:ext cx="9676532" cy="2841968"/>
          </a:xfrm>
          <a:custGeom>
            <a:rect b="b" l="l" r="r" t="t"/>
            <a:pathLst>
              <a:path extrusionOk="0" h="2841968" w="9676532">
                <a:moveTo>
                  <a:pt x="0" y="0"/>
                </a:moveTo>
                <a:lnTo>
                  <a:pt x="9676532" y="0"/>
                </a:lnTo>
                <a:lnTo>
                  <a:pt x="9676532" y="2841968"/>
                </a:lnTo>
                <a:lnTo>
                  <a:pt x="0" y="284196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-214090"/>
            </a:stretch>
          </a:blipFill>
          <a:ln>
            <a:noFill/>
          </a:ln>
        </p:spPr>
      </p:sp>
      <p:sp>
        <p:nvSpPr>
          <p:cNvPr id="167" name="Google Shape;167;p7"/>
          <p:cNvSpPr/>
          <p:nvPr/>
        </p:nvSpPr>
        <p:spPr>
          <a:xfrm rot="10800000">
            <a:off x="11383600" y="-984870"/>
            <a:ext cx="9676532" cy="2841968"/>
          </a:xfrm>
          <a:custGeom>
            <a:rect b="b" l="l" r="r" t="t"/>
            <a:pathLst>
              <a:path extrusionOk="0" h="2841968" w="9676532">
                <a:moveTo>
                  <a:pt x="9676532" y="2841968"/>
                </a:moveTo>
                <a:lnTo>
                  <a:pt x="0" y="2841968"/>
                </a:lnTo>
                <a:lnTo>
                  <a:pt x="0" y="0"/>
                </a:lnTo>
                <a:lnTo>
                  <a:pt x="9676532" y="0"/>
                </a:lnTo>
                <a:lnTo>
                  <a:pt x="9676532" y="2841968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-214090"/>
            </a:stretch>
          </a:blipFill>
          <a:ln>
            <a:noFill/>
          </a:ln>
        </p:spPr>
      </p:sp>
      <p:sp>
        <p:nvSpPr>
          <p:cNvPr id="168" name="Google Shape;168;p7"/>
          <p:cNvSpPr/>
          <p:nvPr/>
        </p:nvSpPr>
        <p:spPr>
          <a:xfrm>
            <a:off x="7166448" y="10921"/>
            <a:ext cx="4071116" cy="1017779"/>
          </a:xfrm>
          <a:custGeom>
            <a:rect b="b" l="l" r="r" t="t"/>
            <a:pathLst>
              <a:path extrusionOk="0" h="1017779" w="4071116">
                <a:moveTo>
                  <a:pt x="0" y="0"/>
                </a:moveTo>
                <a:lnTo>
                  <a:pt x="4071116" y="0"/>
                </a:lnTo>
                <a:lnTo>
                  <a:pt x="4071116" y="1017779"/>
                </a:lnTo>
                <a:lnTo>
                  <a:pt x="0" y="101777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169" name="Google Shape;169;p7" title="Diagrama sin título.drawio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20444" y="3429000"/>
            <a:ext cx="14780324" cy="423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8"/>
          <p:cNvSpPr/>
          <p:nvPr/>
        </p:nvSpPr>
        <p:spPr>
          <a:xfrm>
            <a:off x="-270700" y="9097170"/>
            <a:ext cx="18676245" cy="1365623"/>
          </a:xfrm>
          <a:custGeom>
            <a:rect b="b" l="l" r="r" t="t"/>
            <a:pathLst>
              <a:path extrusionOk="0" h="5011459" w="18676245">
                <a:moveTo>
                  <a:pt x="0" y="0"/>
                </a:moveTo>
                <a:lnTo>
                  <a:pt x="18676245" y="0"/>
                </a:lnTo>
                <a:lnTo>
                  <a:pt x="18676245" y="5011460"/>
                </a:lnTo>
                <a:lnTo>
                  <a:pt x="0" y="50114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75" name="Google Shape;175;p8"/>
          <p:cNvSpPr/>
          <p:nvPr/>
        </p:nvSpPr>
        <p:spPr>
          <a:xfrm>
            <a:off x="1007596" y="3633963"/>
            <a:ext cx="2359152" cy="2359152"/>
          </a:xfrm>
          <a:custGeom>
            <a:rect b="b" l="l" r="r" t="t"/>
            <a:pathLst>
              <a:path extrusionOk="0" h="812800" w="812800">
                <a:moveTo>
                  <a:pt x="75481" y="0"/>
                </a:moveTo>
                <a:lnTo>
                  <a:pt x="737319" y="0"/>
                </a:lnTo>
                <a:cubicBezTo>
                  <a:pt x="779006" y="0"/>
                  <a:pt x="812800" y="33794"/>
                  <a:pt x="812800" y="75481"/>
                </a:cubicBezTo>
                <a:lnTo>
                  <a:pt x="812800" y="737319"/>
                </a:lnTo>
                <a:cubicBezTo>
                  <a:pt x="812800" y="779006"/>
                  <a:pt x="779006" y="812800"/>
                  <a:pt x="737319" y="812800"/>
                </a:cubicBezTo>
                <a:lnTo>
                  <a:pt x="75481" y="812800"/>
                </a:lnTo>
                <a:cubicBezTo>
                  <a:pt x="33794" y="812800"/>
                  <a:pt x="0" y="779006"/>
                  <a:pt x="0" y="737319"/>
                </a:cubicBezTo>
                <a:lnTo>
                  <a:pt x="0" y="75481"/>
                </a:lnTo>
                <a:cubicBezTo>
                  <a:pt x="0" y="33794"/>
                  <a:pt x="33794" y="0"/>
                  <a:pt x="75481" y="0"/>
                </a:cubicBez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16664" r="-16663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8"/>
          <p:cNvSpPr/>
          <p:nvPr/>
        </p:nvSpPr>
        <p:spPr>
          <a:xfrm>
            <a:off x="2578899" y="5307926"/>
            <a:ext cx="2359152" cy="2359152"/>
          </a:xfrm>
          <a:custGeom>
            <a:rect b="b" l="l" r="r" t="t"/>
            <a:pathLst>
              <a:path extrusionOk="0" h="812800" w="812800">
                <a:moveTo>
                  <a:pt x="75481" y="0"/>
                </a:moveTo>
                <a:lnTo>
                  <a:pt x="737319" y="0"/>
                </a:lnTo>
                <a:cubicBezTo>
                  <a:pt x="779006" y="0"/>
                  <a:pt x="812800" y="33794"/>
                  <a:pt x="812800" y="75481"/>
                </a:cubicBezTo>
                <a:lnTo>
                  <a:pt x="812800" y="737319"/>
                </a:lnTo>
                <a:cubicBezTo>
                  <a:pt x="812800" y="779006"/>
                  <a:pt x="779006" y="812800"/>
                  <a:pt x="737319" y="812800"/>
                </a:cubicBezTo>
                <a:lnTo>
                  <a:pt x="75481" y="812800"/>
                </a:lnTo>
                <a:cubicBezTo>
                  <a:pt x="33794" y="812800"/>
                  <a:pt x="0" y="779006"/>
                  <a:pt x="0" y="737319"/>
                </a:cubicBezTo>
                <a:lnTo>
                  <a:pt x="0" y="75481"/>
                </a:lnTo>
                <a:cubicBezTo>
                  <a:pt x="0" y="33794"/>
                  <a:pt x="33794" y="0"/>
                  <a:pt x="75481" y="0"/>
                </a:cubicBez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-9998" r="-9999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8"/>
          <p:cNvSpPr/>
          <p:nvPr/>
        </p:nvSpPr>
        <p:spPr>
          <a:xfrm>
            <a:off x="13416475" y="4649552"/>
            <a:ext cx="3842825" cy="2305695"/>
          </a:xfrm>
          <a:custGeom>
            <a:rect b="b" l="l" r="r" t="t"/>
            <a:pathLst>
              <a:path extrusionOk="0" h="2305695" w="3842825">
                <a:moveTo>
                  <a:pt x="0" y="0"/>
                </a:moveTo>
                <a:lnTo>
                  <a:pt x="3842825" y="0"/>
                </a:lnTo>
                <a:lnTo>
                  <a:pt x="3842825" y="2305695"/>
                </a:lnTo>
                <a:lnTo>
                  <a:pt x="0" y="23056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78" name="Google Shape;178;p8"/>
          <p:cNvSpPr/>
          <p:nvPr/>
        </p:nvSpPr>
        <p:spPr>
          <a:xfrm>
            <a:off x="7460626" y="4333169"/>
            <a:ext cx="3366748" cy="2622078"/>
          </a:xfrm>
          <a:custGeom>
            <a:rect b="b" l="l" r="r" t="t"/>
            <a:pathLst>
              <a:path extrusionOk="0" h="2622078" w="3366748">
                <a:moveTo>
                  <a:pt x="0" y="0"/>
                </a:moveTo>
                <a:lnTo>
                  <a:pt x="3366748" y="0"/>
                </a:lnTo>
                <a:lnTo>
                  <a:pt x="3366748" y="2622078"/>
                </a:lnTo>
                <a:lnTo>
                  <a:pt x="0" y="262207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79" name="Google Shape;179;p8"/>
          <p:cNvSpPr txBox="1"/>
          <p:nvPr/>
        </p:nvSpPr>
        <p:spPr>
          <a:xfrm>
            <a:off x="1835740" y="1403798"/>
            <a:ext cx="14688477" cy="16196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299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399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Arquitectura del software</a:t>
            </a:r>
            <a:endParaRPr/>
          </a:p>
          <a:p>
            <a:pPr indent="0" lvl="0" marL="0" marR="0" rtl="0" algn="ctr">
              <a:lnSpc>
                <a:spcPct val="9299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6399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180" name="Google Shape;180;p8"/>
          <p:cNvCxnSpPr/>
          <p:nvPr/>
        </p:nvCxnSpPr>
        <p:spPr>
          <a:xfrm flipH="1" rot="10800000">
            <a:off x="5136824" y="5307951"/>
            <a:ext cx="1363500" cy="18000"/>
          </a:xfrm>
          <a:prstGeom prst="straightConnector1">
            <a:avLst/>
          </a:prstGeom>
          <a:noFill/>
          <a:ln cap="flat" cmpd="sng" w="152400">
            <a:solidFill>
              <a:srgbClr val="000000"/>
            </a:solidFill>
            <a:prstDash val="solid"/>
            <a:round/>
            <a:headEnd len="med" w="med" type="stealth"/>
            <a:tailEnd len="med" w="med" type="stealth"/>
          </a:ln>
        </p:spPr>
      </p:cxnSp>
      <p:cxnSp>
        <p:nvCxnSpPr>
          <p:cNvPr id="181" name="Google Shape;181;p8"/>
          <p:cNvCxnSpPr/>
          <p:nvPr/>
        </p:nvCxnSpPr>
        <p:spPr>
          <a:xfrm flipH="1" rot="10800000">
            <a:off x="11440175" y="5298939"/>
            <a:ext cx="1363500" cy="18000"/>
          </a:xfrm>
          <a:prstGeom prst="straightConnector1">
            <a:avLst/>
          </a:prstGeom>
          <a:noFill/>
          <a:ln cap="flat" cmpd="sng" w="152400">
            <a:solidFill>
              <a:srgbClr val="000000"/>
            </a:solidFill>
            <a:prstDash val="solid"/>
            <a:round/>
            <a:headEnd len="med" w="med" type="stealth"/>
            <a:tailEnd len="med" w="med" type="stealth"/>
          </a:ln>
        </p:spPr>
      </p:cxnSp>
      <p:sp>
        <p:nvSpPr>
          <p:cNvPr id="182" name="Google Shape;182;p8"/>
          <p:cNvSpPr/>
          <p:nvPr/>
        </p:nvSpPr>
        <p:spPr>
          <a:xfrm>
            <a:off x="7166448" y="10921"/>
            <a:ext cx="4071116" cy="1017779"/>
          </a:xfrm>
          <a:custGeom>
            <a:rect b="b" l="l" r="r" t="t"/>
            <a:pathLst>
              <a:path extrusionOk="0" h="1017779" w="4071116">
                <a:moveTo>
                  <a:pt x="0" y="0"/>
                </a:moveTo>
                <a:lnTo>
                  <a:pt x="4071116" y="0"/>
                </a:lnTo>
                <a:lnTo>
                  <a:pt x="4071116" y="1017779"/>
                </a:lnTo>
                <a:lnTo>
                  <a:pt x="0" y="101777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9"/>
          <p:cNvSpPr/>
          <p:nvPr/>
        </p:nvSpPr>
        <p:spPr>
          <a:xfrm>
            <a:off x="1955364" y="2282297"/>
            <a:ext cx="14224117" cy="7396541"/>
          </a:xfrm>
          <a:custGeom>
            <a:rect b="b" l="l" r="r" t="t"/>
            <a:pathLst>
              <a:path extrusionOk="0" h="7396541" w="14224117">
                <a:moveTo>
                  <a:pt x="0" y="0"/>
                </a:moveTo>
                <a:lnTo>
                  <a:pt x="14224117" y="0"/>
                </a:lnTo>
                <a:lnTo>
                  <a:pt x="14224117" y="7396541"/>
                </a:lnTo>
                <a:lnTo>
                  <a:pt x="0" y="739654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88" name="Google Shape;188;p9"/>
          <p:cNvSpPr txBox="1"/>
          <p:nvPr/>
        </p:nvSpPr>
        <p:spPr>
          <a:xfrm>
            <a:off x="1835740" y="1403798"/>
            <a:ext cx="14688477" cy="16196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299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399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Modelo de datos</a:t>
            </a:r>
            <a:endParaRPr/>
          </a:p>
          <a:p>
            <a:pPr indent="0" lvl="0" marL="0" marR="0" rtl="0" algn="ctr">
              <a:lnSpc>
                <a:spcPct val="9299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6399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89" name="Google Shape;189;p9"/>
          <p:cNvSpPr/>
          <p:nvPr/>
        </p:nvSpPr>
        <p:spPr>
          <a:xfrm>
            <a:off x="7166448" y="10921"/>
            <a:ext cx="4071116" cy="1017779"/>
          </a:xfrm>
          <a:custGeom>
            <a:rect b="b" l="l" r="r" t="t"/>
            <a:pathLst>
              <a:path extrusionOk="0" h="1017779" w="4071116">
                <a:moveTo>
                  <a:pt x="0" y="0"/>
                </a:moveTo>
                <a:lnTo>
                  <a:pt x="4071116" y="0"/>
                </a:lnTo>
                <a:lnTo>
                  <a:pt x="4071116" y="1017779"/>
                </a:lnTo>
                <a:lnTo>
                  <a:pt x="0" y="101777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90" name="Google Shape;190;p9"/>
          <p:cNvSpPr/>
          <p:nvPr/>
        </p:nvSpPr>
        <p:spPr>
          <a:xfrm>
            <a:off x="-270700" y="9097170"/>
            <a:ext cx="18676245" cy="1365623"/>
          </a:xfrm>
          <a:custGeom>
            <a:rect b="b" l="l" r="r" t="t"/>
            <a:pathLst>
              <a:path extrusionOk="0" h="5011459" w="18676245">
                <a:moveTo>
                  <a:pt x="0" y="0"/>
                </a:moveTo>
                <a:lnTo>
                  <a:pt x="18676245" y="0"/>
                </a:lnTo>
                <a:lnTo>
                  <a:pt x="18676245" y="5011460"/>
                </a:lnTo>
                <a:lnTo>
                  <a:pt x="0" y="50114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</cp:coreProperties>
</file>